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8" r:id="rId4"/>
    <p:sldId id="263" r:id="rId5"/>
    <p:sldId id="265" r:id="rId6"/>
    <p:sldId id="266" r:id="rId7"/>
    <p:sldId id="267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3716">
          <p15:clr>
            <a:srgbClr val="A4A3A4"/>
          </p15:clr>
        </p15:guide>
        <p15:guide id="3" orient="horz" pos="4238">
          <p15:clr>
            <a:srgbClr val="A4A3A4"/>
          </p15:clr>
        </p15:guide>
        <p15:guide id="4" pos="4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1368" y="58"/>
      </p:cViewPr>
      <p:guideLst>
        <p:guide orient="horz" pos="1226"/>
        <p:guide orient="horz" pos="3716"/>
        <p:guide orient="horz" pos="4238"/>
        <p:guide pos="46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Membership</a:t>
            </a:r>
            <a:r>
              <a:rPr lang="en-CA" baseline="0" dirty="0"/>
              <a:t> numbers</a:t>
            </a:r>
            <a:endParaRPr lang="en-CA" dirty="0"/>
          </a:p>
        </c:rich>
      </c:tx>
      <c:layout>
        <c:manualLayout>
          <c:xMode val="edge"/>
          <c:yMode val="edge"/>
          <c:x val="0.31124657968117231"/>
          <c:y val="1.4850285733529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Inuit Owned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122 members in 2016</c:v>
                </c:pt>
                <c:pt idx="1">
                  <c:v>136 members in 2017</c:v>
                </c:pt>
                <c:pt idx="2">
                  <c:v>122 members in 2018</c:v>
                </c:pt>
                <c:pt idx="3">
                  <c:v>133 members in 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57</c:v>
                </c:pt>
                <c:pt idx="2">
                  <c:v>52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7-4753-8E47-E83AFCA28E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Northern Owned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122 members in 2016</c:v>
                </c:pt>
                <c:pt idx="1">
                  <c:v>136 members in 2017</c:v>
                </c:pt>
                <c:pt idx="2">
                  <c:v>122 members in 2018</c:v>
                </c:pt>
                <c:pt idx="3">
                  <c:v>133 members in 2019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</c:v>
                </c:pt>
                <c:pt idx="1">
                  <c:v>42</c:v>
                </c:pt>
                <c:pt idx="2">
                  <c:v>40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7-4753-8E47-E83AFCA28E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Southern Owned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122 members in 2016</c:v>
                </c:pt>
                <c:pt idx="1">
                  <c:v>136 members in 2017</c:v>
                </c:pt>
                <c:pt idx="2">
                  <c:v>122 members in 2018</c:v>
                </c:pt>
                <c:pt idx="3">
                  <c:v>133 members in 2019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</c:v>
                </c:pt>
                <c:pt idx="1">
                  <c:v>37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7-4753-8E47-E83AFCA28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332664"/>
        <c:axId val="445334632"/>
        <c:axId val="0"/>
      </c:bar3DChart>
      <c:catAx>
        <c:axId val="44533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34632"/>
        <c:crosses val="autoZero"/>
        <c:auto val="1"/>
        <c:lblAlgn val="ctr"/>
        <c:lblOffset val="100"/>
        <c:noMultiLvlLbl val="0"/>
      </c:catAx>
      <c:valAx>
        <c:axId val="44533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3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1420849290119"/>
          <c:y val="0.92140059475979008"/>
          <c:w val="0.58077144193376129"/>
          <c:h val="6.077906235997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CB615-E400-4C4C-8A01-8BE7D1743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0DD7DB5-F6D5-4186-915F-6C50746B1989}">
      <dgm:prSet phldrT="[Text]"/>
      <dgm:spPr/>
      <dgm:t>
        <a:bodyPr/>
        <a:lstStyle/>
        <a:p>
          <a:r>
            <a:rPr lang="en-CA" dirty="0"/>
            <a:t>52 Inuit operators trained </a:t>
          </a:r>
        </a:p>
      </dgm:t>
    </dgm:pt>
    <dgm:pt modelId="{8D4AC214-8262-4FE6-ACF4-84E8CBA9927E}" type="parTrans" cxnId="{836FB309-26B6-42D7-9A02-525D57583385}">
      <dgm:prSet/>
      <dgm:spPr/>
      <dgm:t>
        <a:bodyPr/>
        <a:lstStyle/>
        <a:p>
          <a:endParaRPr lang="en-CA"/>
        </a:p>
      </dgm:t>
    </dgm:pt>
    <dgm:pt modelId="{35C15388-503C-469B-BB93-5BEAB9FF14D4}" type="sibTrans" cxnId="{836FB309-26B6-42D7-9A02-525D57583385}">
      <dgm:prSet/>
      <dgm:spPr/>
      <dgm:t>
        <a:bodyPr/>
        <a:lstStyle/>
        <a:p>
          <a:endParaRPr lang="en-CA"/>
        </a:p>
      </dgm:t>
    </dgm:pt>
    <dgm:pt modelId="{A53C062B-F801-4151-BDF1-F43AA71FEE7F}">
      <dgm:prSet phldrT="[Text]"/>
      <dgm:spPr/>
      <dgm:t>
        <a:bodyPr/>
        <a:lstStyle/>
        <a:p>
          <a:r>
            <a:rPr lang="en-CA" dirty="0"/>
            <a:t>Rankin Inlet </a:t>
          </a:r>
        </a:p>
        <a:p>
          <a:r>
            <a:rPr lang="en-CA" dirty="0"/>
            <a:t>Baker Lake</a:t>
          </a:r>
        </a:p>
        <a:p>
          <a:r>
            <a:rPr lang="en-CA" dirty="0"/>
            <a:t>Arviat </a:t>
          </a:r>
        </a:p>
      </dgm:t>
    </dgm:pt>
    <dgm:pt modelId="{5D044D60-AB1F-46C7-989F-438F8A22CBE0}" type="parTrans" cxnId="{C44F46CE-64BB-4796-A90A-09F9DDFAA04E}">
      <dgm:prSet/>
      <dgm:spPr/>
      <dgm:t>
        <a:bodyPr/>
        <a:lstStyle/>
        <a:p>
          <a:endParaRPr lang="en-CA"/>
        </a:p>
      </dgm:t>
    </dgm:pt>
    <dgm:pt modelId="{8A51D769-746A-446C-8FCB-0F4C442D7FDB}" type="sibTrans" cxnId="{C44F46CE-64BB-4796-A90A-09F9DDFAA04E}">
      <dgm:prSet/>
      <dgm:spPr/>
      <dgm:t>
        <a:bodyPr/>
        <a:lstStyle/>
        <a:p>
          <a:endParaRPr lang="en-CA"/>
        </a:p>
      </dgm:t>
    </dgm:pt>
    <dgm:pt modelId="{AC3A27FE-F4CA-40D0-9A22-725E3FF963FA}">
      <dgm:prSet phldrT="[Text]"/>
      <dgm:spPr/>
      <dgm:t>
        <a:bodyPr/>
        <a:lstStyle/>
        <a:p>
          <a:r>
            <a:rPr lang="en-CA" dirty="0"/>
            <a:t>Iqaluit </a:t>
          </a:r>
        </a:p>
        <a:p>
          <a:r>
            <a:rPr lang="en-CA" dirty="0"/>
            <a:t>Kimmirut </a:t>
          </a:r>
        </a:p>
        <a:p>
          <a:r>
            <a:rPr lang="en-CA" dirty="0"/>
            <a:t>Qikiqtarjuaq </a:t>
          </a:r>
        </a:p>
        <a:p>
          <a:r>
            <a:rPr lang="en-CA" dirty="0"/>
            <a:t>Pangnirtung</a:t>
          </a:r>
        </a:p>
      </dgm:t>
    </dgm:pt>
    <dgm:pt modelId="{C26A0EED-1CDB-4995-BC26-EB5E66D87A30}" type="parTrans" cxnId="{4F2C803B-002E-4294-8672-BDE863B14316}">
      <dgm:prSet/>
      <dgm:spPr/>
      <dgm:t>
        <a:bodyPr/>
        <a:lstStyle/>
        <a:p>
          <a:endParaRPr lang="en-CA"/>
        </a:p>
      </dgm:t>
    </dgm:pt>
    <dgm:pt modelId="{558F3A24-5AE7-41D9-9470-E3E98A82CD05}" type="sibTrans" cxnId="{4F2C803B-002E-4294-8672-BDE863B14316}">
      <dgm:prSet/>
      <dgm:spPr/>
      <dgm:t>
        <a:bodyPr/>
        <a:lstStyle/>
        <a:p>
          <a:endParaRPr lang="en-CA"/>
        </a:p>
      </dgm:t>
    </dgm:pt>
    <dgm:pt modelId="{3A93784E-F222-4366-86B2-5E86A367AAA6}">
      <dgm:prSet/>
      <dgm:spPr/>
      <dgm:t>
        <a:bodyPr/>
        <a:lstStyle/>
        <a:p>
          <a:r>
            <a:rPr lang="en-CA"/>
            <a:t>Cambridge Bay</a:t>
          </a:r>
          <a:endParaRPr lang="en-CA" dirty="0"/>
        </a:p>
      </dgm:t>
    </dgm:pt>
    <dgm:pt modelId="{7E374CF4-9AF2-4B8A-9C63-6136F51E9D7D}" type="parTrans" cxnId="{1D7F8D8D-C376-4745-B526-B273534FA58E}">
      <dgm:prSet/>
      <dgm:spPr/>
      <dgm:t>
        <a:bodyPr/>
        <a:lstStyle/>
        <a:p>
          <a:endParaRPr lang="en-CA"/>
        </a:p>
      </dgm:t>
    </dgm:pt>
    <dgm:pt modelId="{0EB0FF31-E7F3-4C43-BB41-5D8D422E3420}" type="sibTrans" cxnId="{1D7F8D8D-C376-4745-B526-B273534FA58E}">
      <dgm:prSet/>
      <dgm:spPr/>
      <dgm:t>
        <a:bodyPr/>
        <a:lstStyle/>
        <a:p>
          <a:endParaRPr lang="en-CA"/>
        </a:p>
      </dgm:t>
    </dgm:pt>
    <dgm:pt modelId="{41293E2E-0663-4BF9-89B1-408BA45F1C7F}" type="pres">
      <dgm:prSet presAssocID="{317CB615-E400-4C4C-8A01-8BE7D1743B8C}" presName="diagram" presStyleCnt="0">
        <dgm:presLayoutVars>
          <dgm:dir/>
          <dgm:resizeHandles val="exact"/>
        </dgm:presLayoutVars>
      </dgm:prSet>
      <dgm:spPr/>
    </dgm:pt>
    <dgm:pt modelId="{96879014-88E3-4D0D-9025-8448759EA15E}" type="pres">
      <dgm:prSet presAssocID="{90DD7DB5-F6D5-4186-915F-6C50746B1989}" presName="node" presStyleLbl="node1" presStyleIdx="0" presStyleCnt="4">
        <dgm:presLayoutVars>
          <dgm:bulletEnabled val="1"/>
        </dgm:presLayoutVars>
      </dgm:prSet>
      <dgm:spPr/>
    </dgm:pt>
    <dgm:pt modelId="{266F416C-3DD4-4CA7-8A2D-5B8D40DE8B33}" type="pres">
      <dgm:prSet presAssocID="{35C15388-503C-469B-BB93-5BEAB9FF14D4}" presName="sibTrans" presStyleCnt="0"/>
      <dgm:spPr/>
    </dgm:pt>
    <dgm:pt modelId="{3F9D1CD9-EE2C-41CE-8D35-24C7F48A8CB1}" type="pres">
      <dgm:prSet presAssocID="{A53C062B-F801-4151-BDF1-F43AA71FEE7F}" presName="node" presStyleLbl="node1" presStyleIdx="1" presStyleCnt="4">
        <dgm:presLayoutVars>
          <dgm:bulletEnabled val="1"/>
        </dgm:presLayoutVars>
      </dgm:prSet>
      <dgm:spPr/>
    </dgm:pt>
    <dgm:pt modelId="{985A9EEC-00BB-4691-A8AD-5E08B1704D26}" type="pres">
      <dgm:prSet presAssocID="{8A51D769-746A-446C-8FCB-0F4C442D7FDB}" presName="sibTrans" presStyleCnt="0"/>
      <dgm:spPr/>
    </dgm:pt>
    <dgm:pt modelId="{C875C0A0-21A5-44DF-A35E-AFACE398CF34}" type="pres">
      <dgm:prSet presAssocID="{AC3A27FE-F4CA-40D0-9A22-725E3FF963FA}" presName="node" presStyleLbl="node1" presStyleIdx="2" presStyleCnt="4">
        <dgm:presLayoutVars>
          <dgm:bulletEnabled val="1"/>
        </dgm:presLayoutVars>
      </dgm:prSet>
      <dgm:spPr/>
    </dgm:pt>
    <dgm:pt modelId="{911E7BCB-4CF9-47F0-9068-9A3C953419DC}" type="pres">
      <dgm:prSet presAssocID="{558F3A24-5AE7-41D9-9470-E3E98A82CD05}" presName="sibTrans" presStyleCnt="0"/>
      <dgm:spPr/>
    </dgm:pt>
    <dgm:pt modelId="{3D76EEB9-20DE-4672-89E1-B7D2D2C467CB}" type="pres">
      <dgm:prSet presAssocID="{3A93784E-F222-4366-86B2-5E86A367AAA6}" presName="node" presStyleLbl="node1" presStyleIdx="3" presStyleCnt="4">
        <dgm:presLayoutVars>
          <dgm:bulletEnabled val="1"/>
        </dgm:presLayoutVars>
      </dgm:prSet>
      <dgm:spPr/>
    </dgm:pt>
  </dgm:ptLst>
  <dgm:cxnLst>
    <dgm:cxn modelId="{836FB309-26B6-42D7-9A02-525D57583385}" srcId="{317CB615-E400-4C4C-8A01-8BE7D1743B8C}" destId="{90DD7DB5-F6D5-4186-915F-6C50746B1989}" srcOrd="0" destOrd="0" parTransId="{8D4AC214-8262-4FE6-ACF4-84E8CBA9927E}" sibTransId="{35C15388-503C-469B-BB93-5BEAB9FF14D4}"/>
    <dgm:cxn modelId="{AC040116-754E-483C-A64B-E45003B40302}" type="presOf" srcId="{3A93784E-F222-4366-86B2-5E86A367AAA6}" destId="{3D76EEB9-20DE-4672-89E1-B7D2D2C467CB}" srcOrd="0" destOrd="0" presId="urn:microsoft.com/office/officeart/2005/8/layout/default"/>
    <dgm:cxn modelId="{4F2C803B-002E-4294-8672-BDE863B14316}" srcId="{317CB615-E400-4C4C-8A01-8BE7D1743B8C}" destId="{AC3A27FE-F4CA-40D0-9A22-725E3FF963FA}" srcOrd="2" destOrd="0" parTransId="{C26A0EED-1CDB-4995-BC26-EB5E66D87A30}" sibTransId="{558F3A24-5AE7-41D9-9470-E3E98A82CD05}"/>
    <dgm:cxn modelId="{1D7F8D8D-C376-4745-B526-B273534FA58E}" srcId="{317CB615-E400-4C4C-8A01-8BE7D1743B8C}" destId="{3A93784E-F222-4366-86B2-5E86A367AAA6}" srcOrd="3" destOrd="0" parTransId="{7E374CF4-9AF2-4B8A-9C63-6136F51E9D7D}" sibTransId="{0EB0FF31-E7F3-4C43-BB41-5D8D422E3420}"/>
    <dgm:cxn modelId="{F4C6F2C7-3C1D-48B8-AB32-F0DA52D9A8A2}" type="presOf" srcId="{AC3A27FE-F4CA-40D0-9A22-725E3FF963FA}" destId="{C875C0A0-21A5-44DF-A35E-AFACE398CF34}" srcOrd="0" destOrd="0" presId="urn:microsoft.com/office/officeart/2005/8/layout/default"/>
    <dgm:cxn modelId="{C44F46CE-64BB-4796-A90A-09F9DDFAA04E}" srcId="{317CB615-E400-4C4C-8A01-8BE7D1743B8C}" destId="{A53C062B-F801-4151-BDF1-F43AA71FEE7F}" srcOrd="1" destOrd="0" parTransId="{5D044D60-AB1F-46C7-989F-438F8A22CBE0}" sibTransId="{8A51D769-746A-446C-8FCB-0F4C442D7FDB}"/>
    <dgm:cxn modelId="{7A2A88D3-34AC-45BB-B3F2-22631E55A3D9}" type="presOf" srcId="{317CB615-E400-4C4C-8A01-8BE7D1743B8C}" destId="{41293E2E-0663-4BF9-89B1-408BA45F1C7F}" srcOrd="0" destOrd="0" presId="urn:microsoft.com/office/officeart/2005/8/layout/default"/>
    <dgm:cxn modelId="{01E551E7-CA7F-4A14-BD43-520AE0D67684}" type="presOf" srcId="{A53C062B-F801-4151-BDF1-F43AA71FEE7F}" destId="{3F9D1CD9-EE2C-41CE-8D35-24C7F48A8CB1}" srcOrd="0" destOrd="0" presId="urn:microsoft.com/office/officeart/2005/8/layout/default"/>
    <dgm:cxn modelId="{2E836AF0-4D07-440D-B5B5-E29C1A171A80}" type="presOf" srcId="{90DD7DB5-F6D5-4186-915F-6C50746B1989}" destId="{96879014-88E3-4D0D-9025-8448759EA15E}" srcOrd="0" destOrd="0" presId="urn:microsoft.com/office/officeart/2005/8/layout/default"/>
    <dgm:cxn modelId="{038F94B5-8FA9-432C-BF5D-862C2A6EF88D}" type="presParOf" srcId="{41293E2E-0663-4BF9-89B1-408BA45F1C7F}" destId="{96879014-88E3-4D0D-9025-8448759EA15E}" srcOrd="0" destOrd="0" presId="urn:microsoft.com/office/officeart/2005/8/layout/default"/>
    <dgm:cxn modelId="{D84FF7B6-B7A1-4384-A849-26CDA37CBA79}" type="presParOf" srcId="{41293E2E-0663-4BF9-89B1-408BA45F1C7F}" destId="{266F416C-3DD4-4CA7-8A2D-5B8D40DE8B33}" srcOrd="1" destOrd="0" presId="urn:microsoft.com/office/officeart/2005/8/layout/default"/>
    <dgm:cxn modelId="{D2462154-4042-42A7-9DC3-2809BAF698DA}" type="presParOf" srcId="{41293E2E-0663-4BF9-89B1-408BA45F1C7F}" destId="{3F9D1CD9-EE2C-41CE-8D35-24C7F48A8CB1}" srcOrd="2" destOrd="0" presId="urn:microsoft.com/office/officeart/2005/8/layout/default"/>
    <dgm:cxn modelId="{F8C94F10-45E0-48C7-951A-105BF495CE2B}" type="presParOf" srcId="{41293E2E-0663-4BF9-89B1-408BA45F1C7F}" destId="{985A9EEC-00BB-4691-A8AD-5E08B1704D26}" srcOrd="3" destOrd="0" presId="urn:microsoft.com/office/officeart/2005/8/layout/default"/>
    <dgm:cxn modelId="{6DD227FC-34D8-4DD4-B91C-484DA00C40CB}" type="presParOf" srcId="{41293E2E-0663-4BF9-89B1-408BA45F1C7F}" destId="{C875C0A0-21A5-44DF-A35E-AFACE398CF34}" srcOrd="4" destOrd="0" presId="urn:microsoft.com/office/officeart/2005/8/layout/default"/>
    <dgm:cxn modelId="{AA077AD2-470F-4403-9631-837D71FC9649}" type="presParOf" srcId="{41293E2E-0663-4BF9-89B1-408BA45F1C7F}" destId="{911E7BCB-4CF9-47F0-9068-9A3C953419DC}" srcOrd="5" destOrd="0" presId="urn:microsoft.com/office/officeart/2005/8/layout/default"/>
    <dgm:cxn modelId="{C6642B23-4D6B-44CD-A82A-4F16141AFF24}" type="presParOf" srcId="{41293E2E-0663-4BF9-89B1-408BA45F1C7F}" destId="{3D76EEB9-20DE-4672-89E1-B7D2D2C467C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79014-88E3-4D0D-9025-8448759EA15E}">
      <dsp:nvSpPr>
        <dsp:cNvPr id="0" name=""/>
        <dsp:cNvSpPr/>
      </dsp:nvSpPr>
      <dsp:spPr>
        <a:xfrm>
          <a:off x="860563" y="1408"/>
          <a:ext cx="3037284" cy="1822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52 Inuit operators trained </a:t>
          </a:r>
        </a:p>
      </dsp:txBody>
      <dsp:txXfrm>
        <a:off x="860563" y="1408"/>
        <a:ext cx="3037284" cy="1822370"/>
      </dsp:txXfrm>
    </dsp:sp>
    <dsp:sp modelId="{3F9D1CD9-EE2C-41CE-8D35-24C7F48A8CB1}">
      <dsp:nvSpPr>
        <dsp:cNvPr id="0" name=""/>
        <dsp:cNvSpPr/>
      </dsp:nvSpPr>
      <dsp:spPr>
        <a:xfrm>
          <a:off x="4201576" y="1408"/>
          <a:ext cx="3037284" cy="1822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Rankin Inlet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Baker Lake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Arviat </a:t>
          </a:r>
        </a:p>
      </dsp:txBody>
      <dsp:txXfrm>
        <a:off x="4201576" y="1408"/>
        <a:ext cx="3037284" cy="1822370"/>
      </dsp:txXfrm>
    </dsp:sp>
    <dsp:sp modelId="{C875C0A0-21A5-44DF-A35E-AFACE398CF34}">
      <dsp:nvSpPr>
        <dsp:cNvPr id="0" name=""/>
        <dsp:cNvSpPr/>
      </dsp:nvSpPr>
      <dsp:spPr>
        <a:xfrm>
          <a:off x="860563" y="2127507"/>
          <a:ext cx="3037284" cy="1822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Iqaluit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Kimmirut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Qikiqtarjuaq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Pangnirtung</a:t>
          </a:r>
        </a:p>
      </dsp:txBody>
      <dsp:txXfrm>
        <a:off x="860563" y="2127507"/>
        <a:ext cx="3037284" cy="1822370"/>
      </dsp:txXfrm>
    </dsp:sp>
    <dsp:sp modelId="{3D76EEB9-20DE-4672-89E1-B7D2D2C467CB}">
      <dsp:nvSpPr>
        <dsp:cNvPr id="0" name=""/>
        <dsp:cNvSpPr/>
      </dsp:nvSpPr>
      <dsp:spPr>
        <a:xfrm>
          <a:off x="4201576" y="2127507"/>
          <a:ext cx="3037284" cy="1822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Cambridge Bay</a:t>
          </a:r>
          <a:endParaRPr lang="en-CA" sz="2200" kern="1200" dirty="0"/>
        </a:p>
      </dsp:txBody>
      <dsp:txXfrm>
        <a:off x="4201576" y="2127507"/>
        <a:ext cx="3037284" cy="182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BABF-9DD0-7E4D-8B5D-26C7C91BB31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A30D-9A0A-814B-B397-AC48DF74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2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01A8-9176-274F-BC32-CB47E831255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B3197-9CEA-154C-ADCC-04517DABA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31" y="647975"/>
            <a:ext cx="5080828" cy="2209592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0000"/>
              </a:lnSpc>
              <a:defRPr sz="4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31" y="3931560"/>
            <a:ext cx="4867009" cy="1752600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7FD07-AE44-0B43-AFFD-092466304D67}" type="datetime1">
              <a:rPr lang="en-CA" smtClean="0"/>
              <a:t>2019-10-23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106AEA-886E-6541-9185-08EAD4B72352}" type="datetime1">
              <a:rPr lang="en-CA" smtClean="0"/>
              <a:t>2019-10-23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C990C-D88B-B34C-B0E1-FAAFC546E173}" type="datetime1">
              <a:rPr lang="en-CA" smtClean="0"/>
              <a:t>2019-10-23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6275"/>
            <a:ext cx="4038600" cy="3952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6275"/>
            <a:ext cx="4038600" cy="3952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6FAD5-A0EB-C249-9E33-69B70346C656}" type="datetime1">
              <a:rPr lang="en-CA" smtClean="0"/>
              <a:t>2019-10-23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65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6315"/>
            <a:ext cx="4040188" cy="35532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65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15"/>
            <a:ext cx="4041775" cy="35532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320F38-4161-DA49-AD36-0B1468D14B06}" type="datetime1">
              <a:rPr lang="en-CA" smtClean="0"/>
              <a:t>2019-10-23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83170-E4AC-1949-8F53-1FCB6982B4D3}" type="datetime1">
              <a:rPr lang="en-CA" smtClean="0"/>
              <a:t>2019-10-23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E0CAA-6A34-2C4C-A130-6A86BAD1FA60}" type="datetime1">
              <a:rPr lang="en-CA" smtClean="0"/>
              <a:t>2019-10-23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1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80" y="123115"/>
            <a:ext cx="8100020" cy="1294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80" y="1950403"/>
            <a:ext cx="8100020" cy="395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299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27F7-E648-BA41-AEDB-627DAD9D3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U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4" y="6162237"/>
            <a:ext cx="562356" cy="5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57200" rtl="0" eaLnBrk="1" latinLnBrk="0" hangingPunct="1">
        <a:lnSpc>
          <a:spcPts val="4200"/>
        </a:lnSpc>
        <a:spcBef>
          <a:spcPct val="0"/>
        </a:spcBef>
        <a:buNone/>
        <a:defRPr sz="4000" kern="1200">
          <a:solidFill>
            <a:srgbClr val="FFFFFF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Clr>
          <a:srgbClr val="418EA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ts val="900"/>
        </a:spcBef>
        <a:buClr>
          <a:srgbClr val="418EA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791" y="327226"/>
            <a:ext cx="4867009" cy="1752600"/>
          </a:xfrm>
        </p:spPr>
        <p:txBody>
          <a:bodyPr/>
          <a:lstStyle/>
          <a:p>
            <a:r>
              <a:rPr lang="en-US" dirty="0"/>
              <a:t>Kevin Kelly </a:t>
            </a:r>
          </a:p>
          <a:p>
            <a:r>
              <a:rPr lang="en-US" dirty="0"/>
              <a:t>CEO </a:t>
            </a:r>
          </a:p>
          <a:p>
            <a:r>
              <a:rPr lang="en-US" dirty="0"/>
              <a:t>Travel Nunavut</a:t>
            </a:r>
          </a:p>
        </p:txBody>
      </p:sp>
    </p:spTree>
    <p:extLst>
      <p:ext uri="{BB962C8B-B14F-4D97-AF65-F5344CB8AC3E}">
        <p14:creationId xmlns:p14="http://schemas.microsoft.com/office/powerpoint/2010/main" val="393793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4F1477-387E-44D7-928A-0B260C76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0" y="2034379"/>
            <a:ext cx="8183996" cy="3750601"/>
          </a:xfrm>
        </p:spPr>
        <p:txBody>
          <a:bodyPr/>
          <a:lstStyle/>
          <a:p>
            <a:r>
              <a:rPr lang="en-CA" sz="2000" dirty="0"/>
              <a:t>Air cost competitiveness</a:t>
            </a:r>
          </a:p>
          <a:p>
            <a:r>
              <a:rPr lang="en-CA" sz="2000" dirty="0"/>
              <a:t>Cost competitiveness </a:t>
            </a:r>
          </a:p>
          <a:p>
            <a:r>
              <a:rPr lang="en-CA" sz="2000" dirty="0"/>
              <a:t>Complaints non-licensed operators</a:t>
            </a:r>
          </a:p>
          <a:p>
            <a:r>
              <a:rPr lang="en-CA" sz="2000" dirty="0"/>
              <a:t>IIBA’s </a:t>
            </a:r>
          </a:p>
          <a:p>
            <a:r>
              <a:rPr lang="en-CA" sz="2000" dirty="0"/>
              <a:t>Industry development issues </a:t>
            </a:r>
          </a:p>
          <a:p>
            <a:r>
              <a:rPr lang="en-CA" sz="2000" dirty="0"/>
              <a:t>Tourism strategy </a:t>
            </a:r>
          </a:p>
          <a:p>
            <a:r>
              <a:rPr lang="en-CA" sz="2000" dirty="0"/>
              <a:t>Tourism education programs </a:t>
            </a:r>
          </a:p>
          <a:p>
            <a:r>
              <a:rPr lang="en-CA" sz="2000" dirty="0"/>
              <a:t>Hospitality &amp; business skills training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9609E-7E59-4DA3-9299-20C60E4B73B3}"/>
              </a:ext>
            </a:extLst>
          </p:cNvPr>
          <p:cNvSpPr txBox="1"/>
          <p:nvPr/>
        </p:nvSpPr>
        <p:spPr>
          <a:xfrm>
            <a:off x="2743201" y="413848"/>
            <a:ext cx="325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/>
              <a:t>Advocacy</a:t>
            </a:r>
            <a:r>
              <a:rPr lang="en-CA" sz="5400" dirty="0"/>
              <a:t>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EB5F89C-E9EA-46B1-9EBC-876525ED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6706"/>
            <a:ext cx="2883161" cy="1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27E47F0-5469-4F45-878D-407DDBDB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92"/>
            <a:ext cx="4824663" cy="129452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4F1477-387E-44D7-928A-0B260C760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BD85A-A1DA-4F60-A4E1-F28B55ED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"/>
            <a:ext cx="9350188" cy="69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7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0630" y="1622324"/>
            <a:ext cx="8901404" cy="3948966"/>
          </a:xfrm>
          <a:solidFill>
            <a:schemeClr val="accent1"/>
          </a:solidFill>
        </p:spPr>
        <p:txBody>
          <a:bodyPr numCol="3"/>
          <a:lstStyle/>
          <a:p>
            <a:pPr marL="0" indent="0">
              <a:buNone/>
            </a:pPr>
            <a:r>
              <a:rPr lang="en-US" sz="1500" b="1" u="sng" dirty="0">
                <a:solidFill>
                  <a:schemeClr val="bg1"/>
                </a:solidFill>
              </a:rPr>
              <a:t>Board Structure</a:t>
            </a:r>
            <a:endParaRPr lang="en-CA" sz="1500" u="sng" dirty="0">
              <a:solidFill>
                <a:schemeClr val="bg1"/>
              </a:solidFill>
            </a:endParaRPr>
          </a:p>
          <a:p>
            <a:pPr lvl="0"/>
            <a:r>
              <a:rPr lang="en-CA" sz="1400" dirty="0">
                <a:solidFill>
                  <a:schemeClr val="bg1"/>
                </a:solidFill>
              </a:rPr>
              <a:t>Board made up of industry representation all have voting privileges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Arts Sector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Cruise Sector 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Accommodation Sector 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Transportation Sector 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Travel Trade Sector</a:t>
            </a: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Hunting / Fishing Sector</a:t>
            </a:r>
          </a:p>
          <a:p>
            <a:pPr lvl="1"/>
            <a:endParaRPr lang="en-CA" sz="1400" dirty="0">
              <a:solidFill>
                <a:schemeClr val="bg1"/>
              </a:solidFill>
            </a:endParaRPr>
          </a:p>
          <a:p>
            <a:pPr lvl="1"/>
            <a:endParaRPr lang="en-CA" sz="1400" dirty="0">
              <a:solidFill>
                <a:schemeClr val="bg1"/>
              </a:solidFill>
            </a:endParaRPr>
          </a:p>
          <a:p>
            <a:pPr lvl="1"/>
            <a:endParaRPr lang="en-CA" sz="1400" dirty="0">
              <a:solidFill>
                <a:schemeClr val="bg1"/>
              </a:solidFill>
            </a:endParaRP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Three Regional Representatives 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One Kitikmeot Region Sector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One Kivalliq Region Sector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One Qikiqtani Region Sector</a:t>
            </a:r>
          </a:p>
          <a:p>
            <a:pPr lvl="2"/>
            <a:endParaRPr lang="en-CA" sz="1400" dirty="0">
              <a:solidFill>
                <a:schemeClr val="bg1"/>
              </a:solidFill>
            </a:endParaRPr>
          </a:p>
          <a:p>
            <a:pPr lvl="2"/>
            <a:endParaRPr lang="en-CA" sz="14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CA" sz="1400" dirty="0">
              <a:solidFill>
                <a:schemeClr val="bg1"/>
              </a:solidFill>
            </a:endParaRPr>
          </a:p>
          <a:p>
            <a:pPr lvl="2"/>
            <a:endParaRPr lang="en-CA" sz="1400" dirty="0">
              <a:solidFill>
                <a:schemeClr val="bg1"/>
              </a:solidFill>
            </a:endParaRPr>
          </a:p>
          <a:p>
            <a:pPr lvl="2"/>
            <a:endParaRPr lang="en-CA" sz="1400" dirty="0">
              <a:solidFill>
                <a:schemeClr val="bg1"/>
              </a:solidFill>
            </a:endParaRPr>
          </a:p>
          <a:p>
            <a:pPr lvl="1"/>
            <a:r>
              <a:rPr lang="en-CA" sz="1400" dirty="0">
                <a:solidFill>
                  <a:schemeClr val="bg1"/>
                </a:solidFill>
              </a:rPr>
              <a:t>One representative from each of the RIA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Kitikmeot Inuit Association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Kivalliq Inuit Association </a:t>
            </a:r>
          </a:p>
          <a:p>
            <a:pPr lvl="2"/>
            <a:r>
              <a:rPr lang="en-CA" sz="1400" dirty="0">
                <a:solidFill>
                  <a:schemeClr val="bg1"/>
                </a:solidFill>
              </a:rPr>
              <a:t>Qikiqtani Inuit Association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8EFCAC-3742-4BB8-8B4E-5C6B0D5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5584105"/>
            <a:ext cx="2883161" cy="1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26949-E783-4CF7-9A8F-0E0DC8FDE862}"/>
              </a:ext>
            </a:extLst>
          </p:cNvPr>
          <p:cNvSpPr txBox="1"/>
          <p:nvPr/>
        </p:nvSpPr>
        <p:spPr>
          <a:xfrm>
            <a:off x="1589103" y="64813"/>
            <a:ext cx="596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Member Driven Activities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D45E49-4736-4747-988B-91C5638CE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078872"/>
              </p:ext>
            </p:extLst>
          </p:nvPr>
        </p:nvGraphicFramePr>
        <p:xfrm>
          <a:off x="1178766" y="1686249"/>
          <a:ext cx="7088155" cy="427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FD3D9A8-8E1B-4751-91B0-58E43D30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7293"/>
            <a:ext cx="2883161" cy="1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7EF2D-A451-4FC4-9DCC-9E5AC21B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AC179-7EC8-4887-B0E2-2EE97F17D192}"/>
              </a:ext>
            </a:extLst>
          </p:cNvPr>
          <p:cNvSpPr/>
          <p:nvPr/>
        </p:nvSpPr>
        <p:spPr>
          <a:xfrm>
            <a:off x="4284902" y="3244334"/>
            <a:ext cx="265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Put page 23 Annual report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6B07129-75CE-42D0-B311-EE17D10C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" y="5699465"/>
            <a:ext cx="2575248" cy="1161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1A3810-3217-44D2-91EB-0D026D4D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DA97-66EE-43E3-8629-9840C9D4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8B741-2894-4566-BF61-E4AC9C1A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6FAC6-7169-4DF3-BC28-61B5955A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0684C55-7C7B-41F9-AE6A-F4CA7819B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9226"/>
            <a:ext cx="3340359" cy="1506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AC9BE1-C650-43A3-BE14-CC2796CC0291}"/>
              </a:ext>
            </a:extLst>
          </p:cNvPr>
          <p:cNvSpPr/>
          <p:nvPr/>
        </p:nvSpPr>
        <p:spPr>
          <a:xfrm>
            <a:off x="3265714" y="5784980"/>
            <a:ext cx="5878286" cy="107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23DFF-8644-4CEE-A82C-13472450F292}"/>
              </a:ext>
            </a:extLst>
          </p:cNvPr>
          <p:cNvSpPr txBox="1"/>
          <p:nvPr/>
        </p:nvSpPr>
        <p:spPr>
          <a:xfrm>
            <a:off x="541041" y="204162"/>
            <a:ext cx="154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parajita" panose="02020603050405020304" pitchFamily="18" charset="0"/>
                <a:cs typeface="Aparajita" panose="02020603050405020304" pitchFamily="18" charset="0"/>
              </a:rPr>
              <a:t>2019/2020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7CAD7-DF95-47C5-A44B-D57188A8AA0A}"/>
              </a:ext>
            </a:extLst>
          </p:cNvPr>
          <p:cNvSpPr txBox="1"/>
          <p:nvPr/>
        </p:nvSpPr>
        <p:spPr>
          <a:xfrm>
            <a:off x="1959428" y="5759653"/>
            <a:ext cx="55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parajita" panose="020B0502040204020203" pitchFamily="18" charset="0"/>
                <a:cs typeface="Aparajita" panose="020B0502040204020203" pitchFamily="18" charset="0"/>
              </a:rPr>
              <a:t>Fees are reviewed annually by the Board of Directors </a:t>
            </a:r>
          </a:p>
        </p:txBody>
      </p:sp>
    </p:spTree>
    <p:extLst>
      <p:ext uri="{BB962C8B-B14F-4D97-AF65-F5344CB8AC3E}">
        <p14:creationId xmlns:p14="http://schemas.microsoft.com/office/powerpoint/2010/main" val="138998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4711-F362-4CC9-87FE-F3FB3275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Content Placeholder 6" descr="A picture containing food&#10;&#10;Description automatically generated">
            <a:extLst>
              <a:ext uri="{FF2B5EF4-FFF2-40B4-BE49-F238E27FC236}">
                <a16:creationId xmlns:a16="http://schemas.microsoft.com/office/drawing/2014/main" id="{6E06B749-6A23-4EAC-ACF2-42595FD5A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2822" y="-26895"/>
            <a:ext cx="9166822" cy="5802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E621A-D06B-4A6F-9700-2545E80B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E15CC2C-168A-4845-926E-140D23D5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4925"/>
            <a:ext cx="2334915" cy="10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42361-00A7-4622-9980-FDDC32B3D6C7}"/>
              </a:ext>
            </a:extLst>
          </p:cNvPr>
          <p:cNvSpPr txBox="1"/>
          <p:nvPr/>
        </p:nvSpPr>
        <p:spPr>
          <a:xfrm>
            <a:off x="1604865" y="429208"/>
            <a:ext cx="582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</a:rPr>
              <a:t>Workshops 2018/2019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F24F63-500B-42E1-90B9-1239B9ECD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383364"/>
              </p:ext>
            </p:extLst>
          </p:nvPr>
        </p:nvGraphicFramePr>
        <p:xfrm>
          <a:off x="587375" y="1951038"/>
          <a:ext cx="8099425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C2B462-4A8F-4D91-85D3-9E5B63F2B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88603"/>
            <a:ext cx="2590801" cy="1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E0322-7EFE-445A-8AD5-1E95B9EA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27F7-E648-BA41-AEDB-627DAD9D326C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E8ECA3D-A60D-4ED3-A74F-3D969402A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605" y="1975645"/>
            <a:ext cx="2757303" cy="3567951"/>
          </a:xfr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E71D545-0966-4988-B6F1-99DF8783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2" y="1975645"/>
            <a:ext cx="2757302" cy="3567949"/>
          </a:xfrm>
          <a:prstGeom prst="rect">
            <a:avLst/>
          </a:prstGeom>
        </p:spPr>
      </p:pic>
      <p:pic>
        <p:nvPicPr>
          <p:cNvPr id="11" name="Picture 10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9287C822-0F19-4A5C-BDAB-FA30B15D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225" y="1975645"/>
            <a:ext cx="2757304" cy="35679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BF447C-EEC3-4E23-96E2-D46EEEC0EFBC}"/>
              </a:ext>
            </a:extLst>
          </p:cNvPr>
          <p:cNvSpPr/>
          <p:nvPr/>
        </p:nvSpPr>
        <p:spPr>
          <a:xfrm>
            <a:off x="3448984" y="538455"/>
            <a:ext cx="2998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/>
              <a:t>Workshops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A059544-A24E-4385-AF2D-582FC8B45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03" y="5557335"/>
            <a:ext cx="2883161" cy="1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6551"/>
      </p:ext>
    </p:extLst>
  </p:cSld>
  <p:clrMapOvr>
    <a:masterClrMapping/>
  </p:clrMapOvr>
</p:sld>
</file>

<file path=ppt/theme/theme1.xml><?xml version="1.0" encoding="utf-8"?>
<a:theme xmlns:a="http://schemas.openxmlformats.org/drawingml/2006/main" name="Verdana">
  <a:themeElements>
    <a:clrScheme name="Custom 10">
      <a:dk1>
        <a:sysClr val="windowText" lastClr="000000"/>
      </a:dk1>
      <a:lt1>
        <a:sysClr val="window" lastClr="FFFFFF"/>
      </a:lt1>
      <a:dk2>
        <a:srgbClr val="418EA5"/>
      </a:dk2>
      <a:lt2>
        <a:srgbClr val="EFF7F4"/>
      </a:lt2>
      <a:accent1>
        <a:srgbClr val="CF1C20"/>
      </a:accent1>
      <a:accent2>
        <a:srgbClr val="7BBDC0"/>
      </a:accent2>
      <a:accent3>
        <a:srgbClr val="8AC9BB"/>
      </a:accent3>
      <a:accent4>
        <a:srgbClr val="C9D550"/>
      </a:accent4>
      <a:accent5>
        <a:srgbClr val="DB5528"/>
      </a:accent5>
      <a:accent6>
        <a:srgbClr val="AF2D77"/>
      </a:accent6>
      <a:hlink>
        <a:srgbClr val="313231"/>
      </a:hlink>
      <a:folHlink>
        <a:srgbClr val="CF1C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Verdana.thmx</Template>
  <TotalTime>4814</TotalTime>
  <Words>134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Aparajita</vt:lpstr>
      <vt:lpstr>Arial</vt:lpstr>
      <vt:lpstr>Calibri</vt:lpstr>
      <vt:lpstr>Verdana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Alphabet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 Artist</dc:creator>
  <cp:lastModifiedBy>Kevin Kelly</cp:lastModifiedBy>
  <cp:revision>82</cp:revision>
  <dcterms:created xsi:type="dcterms:W3CDTF">2018-05-08T19:03:12Z</dcterms:created>
  <dcterms:modified xsi:type="dcterms:W3CDTF">2019-10-23T13:28:06Z</dcterms:modified>
</cp:coreProperties>
</file>