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6">
          <p15:clr>
            <a:srgbClr val="A4A3A4"/>
          </p15:clr>
        </p15:guide>
        <p15:guide id="2" orient="horz" pos="3716">
          <p15:clr>
            <a:srgbClr val="A4A3A4"/>
          </p15:clr>
        </p15:guide>
        <p15:guide id="3" orient="horz" pos="4238">
          <p15:clr>
            <a:srgbClr val="A4A3A4"/>
          </p15:clr>
        </p15:guide>
        <p15:guide id="4" pos="4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napToObjects="1" showGuides="1">
      <p:cViewPr varScale="1">
        <p:scale>
          <a:sx n="60" d="100"/>
          <a:sy n="60" d="100"/>
        </p:scale>
        <p:origin x="1300" y="44"/>
      </p:cViewPr>
      <p:guideLst>
        <p:guide orient="horz" pos="1226"/>
        <p:guide orient="horz" pos="3716"/>
        <p:guide orient="horz" pos="4238"/>
        <p:guide pos="46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1BABF-9DD0-7E4D-8B5D-26C7C91BB31E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AA30D-9A0A-814B-B397-AC48DF74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20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B01A8-9176-274F-BC32-CB47E8312559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B3197-9CEA-154C-ADCC-04517DABA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2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31" y="647975"/>
            <a:ext cx="5080828" cy="2209592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0000"/>
              </a:lnSpc>
              <a:defRPr sz="4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31" y="3931560"/>
            <a:ext cx="4867009" cy="1752600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7FD07-AE44-0B43-AFFD-092466304D67}" type="datetime1">
              <a:rPr lang="en-CA" smtClean="0"/>
              <a:t>2019-10-28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9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106AEA-886E-6541-9185-08EAD4B72352}" type="datetime1">
              <a:rPr lang="en-CA" smtClean="0"/>
              <a:t>2019-10-28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2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C990C-D88B-B34C-B0E1-FAAFC546E173}" type="datetime1">
              <a:rPr lang="en-CA" smtClean="0"/>
              <a:t>2019-10-28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5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6275"/>
            <a:ext cx="4038600" cy="39528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6275"/>
            <a:ext cx="4038600" cy="39528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6FAD5-A0EB-C249-9E33-69B70346C656}" type="datetime1">
              <a:rPr lang="en-CA" smtClean="0"/>
              <a:t>2019-10-28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655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6315"/>
            <a:ext cx="4040188" cy="355321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655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15"/>
            <a:ext cx="4041775" cy="355321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320F38-4161-DA49-AD36-0B1468D14B06}" type="datetime1">
              <a:rPr lang="en-CA" smtClean="0"/>
              <a:t>2019-10-28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8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83170-E4AC-1949-8F53-1FCB6982B4D3}" type="datetime1">
              <a:rPr lang="en-CA" smtClean="0"/>
              <a:t>2019-10-28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4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E0CAA-6A34-2C4C-A130-6A86BAD1FA60}" type="datetime1">
              <a:rPr lang="en-CA" smtClean="0"/>
              <a:t>2019-10-28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514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80" y="123115"/>
            <a:ext cx="8100020" cy="1294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80" y="1950403"/>
            <a:ext cx="8100020" cy="395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299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E27F7-E648-BA41-AEDB-627DAD9D3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U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4" y="6162237"/>
            <a:ext cx="562356" cy="5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0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457200" rtl="0" eaLnBrk="1" latinLnBrk="0" hangingPunct="1">
        <a:lnSpc>
          <a:spcPts val="4200"/>
        </a:lnSpc>
        <a:spcBef>
          <a:spcPct val="0"/>
        </a:spcBef>
        <a:buNone/>
        <a:defRPr sz="4000" kern="1200">
          <a:solidFill>
            <a:srgbClr val="FFFFFF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Clr>
          <a:srgbClr val="418EA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ts val="900"/>
        </a:spcBef>
        <a:buClr>
          <a:srgbClr val="418EA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791" y="327226"/>
            <a:ext cx="5189814" cy="1752600"/>
          </a:xfrm>
        </p:spPr>
        <p:txBody>
          <a:bodyPr/>
          <a:lstStyle/>
          <a:p>
            <a:r>
              <a:rPr lang="en-US" b="1" dirty="0"/>
              <a:t>Chairman’s Report</a:t>
            </a:r>
          </a:p>
          <a:p>
            <a:r>
              <a:rPr lang="en-US" sz="2000" dirty="0"/>
              <a:t>Presented by Alannah Johnston, Vice-Chair</a:t>
            </a:r>
          </a:p>
          <a:p>
            <a:r>
              <a:rPr lang="en-US" sz="2000" dirty="0"/>
              <a:t>&amp; Ed Romanowski, Treasurer</a:t>
            </a:r>
          </a:p>
        </p:txBody>
      </p:sp>
    </p:spTree>
    <p:extLst>
      <p:ext uri="{BB962C8B-B14F-4D97-AF65-F5344CB8AC3E}">
        <p14:creationId xmlns:p14="http://schemas.microsoft.com/office/powerpoint/2010/main" val="393793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8EFCAC-3742-4BB8-8B4E-5C6B0D5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5584105"/>
            <a:ext cx="2883161" cy="13006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F4458-9C54-4DE8-8E09-F9E56A0C2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38531"/>
            <a:ext cx="8229600" cy="3518860"/>
          </a:xfrm>
        </p:spPr>
        <p:txBody>
          <a:bodyPr/>
          <a:lstStyle/>
          <a:p>
            <a:pPr lvl="0"/>
            <a:r>
              <a:rPr lang="en-CA" dirty="0"/>
              <a:t>We </a:t>
            </a:r>
            <a:r>
              <a:rPr lang="en-CA" b="1" u="sng" dirty="0"/>
              <a:t>welcome input and ideas </a:t>
            </a:r>
            <a:r>
              <a:rPr lang="en-CA" dirty="0"/>
              <a:t>from all of our members. </a:t>
            </a:r>
            <a:endParaRPr lang="en-US" dirty="0"/>
          </a:p>
          <a:p>
            <a:pPr lvl="0"/>
            <a:r>
              <a:rPr lang="en-CA" b="1" u="sng" dirty="0"/>
              <a:t>Contact the office or any of the Board members.</a:t>
            </a:r>
            <a:endParaRPr lang="en-US" b="1" u="sng" dirty="0"/>
          </a:p>
          <a:p>
            <a:pPr lvl="0"/>
            <a:r>
              <a:rPr lang="en-CA" dirty="0"/>
              <a:t>We will continue with the </a:t>
            </a:r>
            <a:r>
              <a:rPr lang="en-CA" b="1" u="sng" dirty="0"/>
              <a:t>implementation of our three priorities.</a:t>
            </a:r>
            <a:endParaRPr lang="en-US" b="1" u="sng" dirty="0"/>
          </a:p>
          <a:p>
            <a:pPr lvl="0"/>
            <a:r>
              <a:rPr lang="en-CA" b="1" u="sng" dirty="0"/>
              <a:t>Kevin Kelly, the CEO of Travel Nunavut</a:t>
            </a:r>
            <a:r>
              <a:rPr lang="en-CA" dirty="0"/>
              <a:t> will report further on our progress within his presentation. </a:t>
            </a:r>
            <a:endParaRPr lang="en-US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4C01-5C20-4829-A433-A9624FD22890}"/>
              </a:ext>
            </a:extLst>
          </p:cNvPr>
          <p:cNvSpPr txBox="1"/>
          <p:nvPr/>
        </p:nvSpPr>
        <p:spPr>
          <a:xfrm>
            <a:off x="212651" y="395716"/>
            <a:ext cx="87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Input &amp; Ideas: Top Priorities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98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8EFCAC-3742-4BB8-8B4E-5C6B0D5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5584105"/>
            <a:ext cx="2883161" cy="13006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F4458-9C54-4DE8-8E09-F9E56A0C2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46276"/>
            <a:ext cx="8229600" cy="351886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b="1" dirty="0"/>
              <a:t>Greetings from your</a:t>
            </a:r>
          </a:p>
          <a:p>
            <a:pPr marL="0" indent="0" algn="ctr">
              <a:buNone/>
            </a:pPr>
            <a:r>
              <a:rPr lang="en-US" sz="4400" b="1" dirty="0"/>
              <a:t>Board of Directors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4C01-5C20-4829-A433-A9624FD22890}"/>
              </a:ext>
            </a:extLst>
          </p:cNvPr>
          <p:cNvSpPr txBox="1"/>
          <p:nvPr/>
        </p:nvSpPr>
        <p:spPr>
          <a:xfrm>
            <a:off x="1865549" y="366410"/>
            <a:ext cx="596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50869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8EFCAC-3742-4BB8-8B4E-5C6B0D5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5584105"/>
            <a:ext cx="2883161" cy="1300665"/>
          </a:xfrm>
          <a:prstGeom prst="rect">
            <a:avLst/>
          </a:prstGeom>
        </p:spPr>
      </p:pic>
      <p:sp useBgFill="1">
        <p:nvSpPr>
          <p:cNvPr id="2" name="Content Placeholder 1">
            <a:extLst>
              <a:ext uri="{FF2B5EF4-FFF2-40B4-BE49-F238E27FC236}">
                <a16:creationId xmlns:a16="http://schemas.microsoft.com/office/drawing/2014/main" id="{589F4458-9C54-4DE8-8E09-F9E56A0C2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182" y="1743740"/>
            <a:ext cx="8633638" cy="4995350"/>
          </a:xfrm>
        </p:spPr>
        <p:txBody>
          <a:bodyPr/>
          <a:lstStyle/>
          <a:p>
            <a:pPr lvl="0"/>
            <a:r>
              <a:rPr lang="en-US" dirty="0"/>
              <a:t>Travel Nunavut </a:t>
            </a:r>
            <a:r>
              <a:rPr lang="en-US" b="1" u="sng" dirty="0"/>
              <a:t>represents</a:t>
            </a:r>
            <a:r>
              <a:rPr lang="en-US" dirty="0"/>
              <a:t> the Tourism Industry of Nunavut </a:t>
            </a:r>
          </a:p>
          <a:p>
            <a:pPr lvl="0"/>
            <a:r>
              <a:rPr lang="en-US" dirty="0"/>
              <a:t>Travel Nunavut is </a:t>
            </a:r>
            <a:r>
              <a:rPr lang="en-US" b="1" u="sng" dirty="0"/>
              <a:t>the voice of the industry</a:t>
            </a:r>
          </a:p>
          <a:p>
            <a:pPr lvl="0"/>
            <a:r>
              <a:rPr lang="en-US" dirty="0"/>
              <a:t>Travel Nunavut </a:t>
            </a:r>
            <a:r>
              <a:rPr lang="en-US" b="1" u="sng" dirty="0"/>
              <a:t>helps the industry to grow </a:t>
            </a:r>
            <a:r>
              <a:rPr lang="en-US" dirty="0"/>
              <a:t>in best serving the needs of travelers</a:t>
            </a:r>
          </a:p>
          <a:p>
            <a:pPr lvl="0"/>
            <a:r>
              <a:rPr lang="en-US" dirty="0"/>
              <a:t>Travel Nunavut’s </a:t>
            </a:r>
            <a:r>
              <a:rPr lang="en-US" b="1" u="sng" dirty="0"/>
              <a:t>primary purpose is to build and service its membership</a:t>
            </a:r>
            <a:r>
              <a:rPr lang="en-US" dirty="0"/>
              <a:t>, all designed to promote tourism opportunities that encourage sustainable economic growth, cultural preservation and social benefits within Nunavut.</a:t>
            </a:r>
          </a:p>
          <a:p>
            <a:pPr lvl="0"/>
            <a:r>
              <a:rPr lang="en-US" dirty="0"/>
              <a:t>Travel Nunavut </a:t>
            </a:r>
            <a:r>
              <a:rPr lang="en-US" b="1" u="sng" dirty="0"/>
              <a:t>works with businesses and all levels of government</a:t>
            </a:r>
            <a:r>
              <a:rPr lang="en-US" u="sng" dirty="0"/>
              <a:t> </a:t>
            </a:r>
            <a:r>
              <a:rPr lang="en-US" dirty="0"/>
              <a:t>to develop the industry.</a:t>
            </a:r>
          </a:p>
          <a:p>
            <a:pPr lvl="0"/>
            <a:r>
              <a:rPr lang="en-US" dirty="0"/>
              <a:t>Travel Nunavut </a:t>
            </a:r>
            <a:r>
              <a:rPr lang="en-US" b="1" u="sng" dirty="0"/>
              <a:t>brings the industry together </a:t>
            </a:r>
            <a:r>
              <a:rPr lang="en-US" dirty="0"/>
              <a:t>and helps in its coordination and development.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4C01-5C20-4829-A433-A9624FD22890}"/>
              </a:ext>
            </a:extLst>
          </p:cNvPr>
          <p:cNvSpPr txBox="1"/>
          <p:nvPr/>
        </p:nvSpPr>
        <p:spPr>
          <a:xfrm>
            <a:off x="255182" y="118910"/>
            <a:ext cx="8633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Travel Nunavut: The Tourism Industry Organization for Nunavut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494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8EFCAC-3742-4BB8-8B4E-5C6B0D5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5584105"/>
            <a:ext cx="2883161" cy="13006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F4458-9C54-4DE8-8E09-F9E56A0C2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46276"/>
            <a:ext cx="8229600" cy="351886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 big </a:t>
            </a:r>
            <a:r>
              <a:rPr lang="en-CA" sz="3600" b="1" u="sng" dirty="0"/>
              <a:t>THANKS</a:t>
            </a:r>
            <a:r>
              <a:rPr lang="en-CA" dirty="0"/>
              <a:t> to all past and newly elected Directors!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b="1" dirty="0"/>
              <a:t>Board Executive</a:t>
            </a:r>
            <a:endParaRPr lang="en-US" b="1" dirty="0"/>
          </a:p>
          <a:p>
            <a:pPr lvl="0"/>
            <a:r>
              <a:rPr lang="en-CA" dirty="0"/>
              <a:t>Chair, Patrick Akpalialuk, Owner, Ajjiit Photography</a:t>
            </a:r>
            <a:endParaRPr lang="en-US" dirty="0"/>
          </a:p>
          <a:p>
            <a:pPr lvl="0"/>
            <a:r>
              <a:rPr lang="en-CA" dirty="0"/>
              <a:t>Vice-Chair, Alannah Johnston, Festival Coordinator, Alianait</a:t>
            </a:r>
            <a:endParaRPr lang="en-US" dirty="0"/>
          </a:p>
          <a:p>
            <a:pPr lvl="0"/>
            <a:r>
              <a:rPr lang="en-CA" dirty="0"/>
              <a:t>Treasurer – Ed Romanowski, President &amp; COO, Frobisher Inn/Astro Hill</a:t>
            </a:r>
            <a:endParaRPr lang="en-US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4C01-5C20-4829-A433-A9624FD22890}"/>
              </a:ext>
            </a:extLst>
          </p:cNvPr>
          <p:cNvSpPr txBox="1"/>
          <p:nvPr/>
        </p:nvSpPr>
        <p:spPr>
          <a:xfrm>
            <a:off x="212651" y="366410"/>
            <a:ext cx="87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Governance: Board &amp; Executive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55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8EFCAC-3742-4BB8-8B4E-5C6B0D5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5584105"/>
            <a:ext cx="2883161" cy="13006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F4458-9C54-4DE8-8E09-F9E56A0C2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46276"/>
            <a:ext cx="8229600" cy="3518860"/>
          </a:xfrm>
        </p:spPr>
        <p:txBody>
          <a:bodyPr/>
          <a:lstStyle/>
          <a:p>
            <a:r>
              <a:rPr lang="en-US" dirty="0"/>
              <a:t>Our members serve the needs of resident and non-resident travelers</a:t>
            </a:r>
          </a:p>
          <a:p>
            <a:r>
              <a:rPr lang="en-US" dirty="0"/>
              <a:t>The </a:t>
            </a:r>
            <a:r>
              <a:rPr lang="en-US" b="1" u="sng" dirty="0"/>
              <a:t>tourism industry</a:t>
            </a:r>
            <a:r>
              <a:rPr lang="en-US" dirty="0"/>
              <a:t> in Nunavut is the </a:t>
            </a:r>
            <a:r>
              <a:rPr lang="en-US" b="1" u="sng" dirty="0"/>
              <a:t>2</a:t>
            </a:r>
            <a:r>
              <a:rPr lang="en-US" b="1" u="sng" baseline="30000" dirty="0"/>
              <a:t>nd</a:t>
            </a:r>
            <a:r>
              <a:rPr lang="en-US" b="1" u="sng" dirty="0"/>
              <a:t> largest industry in the Territory</a:t>
            </a:r>
            <a:r>
              <a:rPr lang="en-US" dirty="0"/>
              <a:t> at over $300 million in revenues and about 3,000 full time and part time positions</a:t>
            </a:r>
          </a:p>
          <a:p>
            <a:r>
              <a:rPr lang="en-US" dirty="0"/>
              <a:t>Without the tourism industry, </a:t>
            </a:r>
            <a:r>
              <a:rPr lang="en-US" b="1" u="sng" dirty="0"/>
              <a:t>it would be not be possible for any other industry in Nunavut to develop</a:t>
            </a:r>
            <a:r>
              <a:rPr lang="en-US" dirty="0"/>
              <a:t>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4C01-5C20-4829-A433-A9624FD22890}"/>
              </a:ext>
            </a:extLst>
          </p:cNvPr>
          <p:cNvSpPr txBox="1"/>
          <p:nvPr/>
        </p:nvSpPr>
        <p:spPr>
          <a:xfrm>
            <a:off x="130630" y="520830"/>
            <a:ext cx="87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Key Major Industry in Nunavut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8ED57-2653-44B1-80A1-656AB5E63539}"/>
              </a:ext>
            </a:extLst>
          </p:cNvPr>
          <p:cNvSpPr txBox="1"/>
          <p:nvPr/>
        </p:nvSpPr>
        <p:spPr>
          <a:xfrm>
            <a:off x="6418016" y="5261177"/>
            <a:ext cx="196521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#2 in $ &amp; Jobs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462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8EFCAC-3742-4BB8-8B4E-5C6B0D5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5584105"/>
            <a:ext cx="2883161" cy="13006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F4458-9C54-4DE8-8E09-F9E56A0C2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62103"/>
            <a:ext cx="8229600" cy="3518860"/>
          </a:xfrm>
        </p:spPr>
        <p:txBody>
          <a:bodyPr/>
          <a:lstStyle/>
          <a:p>
            <a:pPr lvl="0"/>
            <a:r>
              <a:rPr lang="en-CA" sz="2000" dirty="0"/>
              <a:t>Our members – the tourism industry</a:t>
            </a:r>
            <a:endParaRPr lang="en-US" sz="2000" dirty="0"/>
          </a:p>
          <a:p>
            <a:pPr lvl="0"/>
            <a:r>
              <a:rPr lang="en-CA" sz="2000" dirty="0"/>
              <a:t>Our funding agencies </a:t>
            </a:r>
            <a:endParaRPr lang="en-US" sz="2000" dirty="0"/>
          </a:p>
          <a:p>
            <a:pPr lvl="0"/>
            <a:r>
              <a:rPr lang="en-CA" sz="2000" dirty="0"/>
              <a:t>To travellers to and within Nunavut </a:t>
            </a:r>
            <a:endParaRPr lang="en-US" sz="2000" dirty="0"/>
          </a:p>
          <a:p>
            <a:pPr lvl="0"/>
            <a:r>
              <a:rPr lang="en-CA" sz="2000" dirty="0"/>
              <a:t>To the board of directors </a:t>
            </a:r>
            <a:endParaRPr lang="en-US" sz="2000" dirty="0"/>
          </a:p>
          <a:p>
            <a:pPr marL="0" indent="0">
              <a:buNone/>
            </a:pPr>
            <a:r>
              <a:rPr lang="en-CA" sz="2000" dirty="0"/>
              <a:t>The </a:t>
            </a:r>
            <a:r>
              <a:rPr lang="en-CA" sz="2000" b="1" dirty="0"/>
              <a:t>management team</a:t>
            </a:r>
            <a:r>
              <a:rPr lang="en-CA" sz="2000" dirty="0"/>
              <a:t> under the leadership of Kevin Kelly, our CEO, is monitored by the Board through: </a:t>
            </a:r>
            <a:endParaRPr lang="en-US" sz="2000" dirty="0"/>
          </a:p>
          <a:p>
            <a:pPr lvl="0"/>
            <a:r>
              <a:rPr lang="en-CA" sz="2000" dirty="0"/>
              <a:t>regular Board meetings</a:t>
            </a:r>
            <a:endParaRPr lang="en-US" sz="2000" dirty="0"/>
          </a:p>
          <a:p>
            <a:pPr lvl="0"/>
            <a:r>
              <a:rPr lang="en-CA" sz="2000" dirty="0"/>
              <a:t>review of monthly financials, and </a:t>
            </a:r>
            <a:endParaRPr lang="en-US" sz="2000" dirty="0"/>
          </a:p>
          <a:p>
            <a:pPr lvl="0"/>
            <a:r>
              <a:rPr lang="en-CA" sz="2000" dirty="0"/>
              <a:t>key performance indicators that measure membership and member services, industry training, finances, and advocacy activities.  </a:t>
            </a:r>
            <a:endParaRPr lang="en-US" sz="2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4C01-5C20-4829-A433-A9624FD22890}"/>
              </a:ext>
            </a:extLst>
          </p:cNvPr>
          <p:cNvSpPr txBox="1"/>
          <p:nvPr/>
        </p:nvSpPr>
        <p:spPr>
          <a:xfrm>
            <a:off x="212651" y="551076"/>
            <a:ext cx="87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Travel Nunavut is “Accountable” to: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261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8EFCAC-3742-4BB8-8B4E-5C6B0D5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5584105"/>
            <a:ext cx="2883161" cy="13006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F4458-9C54-4DE8-8E09-F9E56A0C2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62103"/>
            <a:ext cx="8229600" cy="3518860"/>
          </a:xfrm>
        </p:spPr>
        <p:txBody>
          <a:bodyPr/>
          <a:lstStyle/>
          <a:p>
            <a:pPr lvl="0"/>
            <a:r>
              <a:rPr lang="en-US" sz="2000" b="1" u="sng" dirty="0"/>
              <a:t>Industry driven to ensure that businesses are supported and grow</a:t>
            </a:r>
            <a:r>
              <a:rPr lang="en-US" sz="2000" dirty="0"/>
              <a:t>, and that new members are encouraged and provided support to be successful. </a:t>
            </a:r>
          </a:p>
          <a:p>
            <a:pPr lvl="0"/>
            <a:r>
              <a:rPr lang="en-US" sz="2000" dirty="0"/>
              <a:t>Travel Nunavut is here </a:t>
            </a:r>
            <a:r>
              <a:rPr lang="en-US" sz="2000" b="1" u="sng" dirty="0"/>
              <a:t>to help member businesses </a:t>
            </a:r>
            <a:r>
              <a:rPr lang="en-US" sz="2000" dirty="0"/>
              <a:t>be the best they can be. Not every business succeeds.</a:t>
            </a:r>
          </a:p>
          <a:p>
            <a:pPr lvl="0"/>
            <a:r>
              <a:rPr lang="en-US" sz="2000" b="1" u="sng" dirty="0"/>
              <a:t>Well governed by its members </a:t>
            </a:r>
            <a:r>
              <a:rPr lang="en-US" sz="2000" dirty="0"/>
              <a:t>through its Board and a professional Management Team. </a:t>
            </a:r>
          </a:p>
          <a:p>
            <a:pPr lvl="0"/>
            <a:r>
              <a:rPr lang="en-US" sz="2000" b="1" u="sng" dirty="0"/>
              <a:t>Very stable. Fiscally responsible. </a:t>
            </a:r>
          </a:p>
          <a:p>
            <a:pPr lvl="0"/>
            <a:r>
              <a:rPr lang="en-US" sz="2000" b="1" u="sng" dirty="0"/>
              <a:t>Membership fees are becoming a larger part of the total revenue.</a:t>
            </a:r>
          </a:p>
          <a:p>
            <a:pPr lvl="0"/>
            <a:r>
              <a:rPr lang="en-US" sz="2000" dirty="0"/>
              <a:t>As revenue increases, </a:t>
            </a:r>
            <a:r>
              <a:rPr lang="en-US" sz="2000" b="1" u="sng" dirty="0"/>
              <a:t>more and more services and benefits</a:t>
            </a:r>
            <a:r>
              <a:rPr lang="en-US" sz="2000" b="1" dirty="0"/>
              <a:t> </a:t>
            </a:r>
            <a:r>
              <a:rPr lang="en-US" sz="2000" dirty="0"/>
              <a:t>are being delivered to its Members.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4C01-5C20-4829-A433-A9624FD22890}"/>
              </a:ext>
            </a:extLst>
          </p:cNvPr>
          <p:cNvSpPr txBox="1"/>
          <p:nvPr/>
        </p:nvSpPr>
        <p:spPr>
          <a:xfrm>
            <a:off x="212651" y="551076"/>
            <a:ext cx="87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Travel Nunavut is: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880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8EFCAC-3742-4BB8-8B4E-5C6B0D5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5584105"/>
            <a:ext cx="2883161" cy="13006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F4458-9C54-4DE8-8E09-F9E56A0C2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651" y="1625880"/>
            <a:ext cx="8803758" cy="3518860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There are many opportunities and challenges:</a:t>
            </a:r>
            <a:endParaRPr lang="en-US" sz="2000" dirty="0"/>
          </a:p>
          <a:p>
            <a:pPr lvl="0"/>
            <a:r>
              <a:rPr lang="en-CA" sz="2000" b="1" u="sng" dirty="0"/>
              <a:t>Helping tour operators from outside the region connect </a:t>
            </a:r>
            <a:r>
              <a:rPr lang="en-CA" sz="2000" dirty="0"/>
              <a:t>with our members for travel services.</a:t>
            </a:r>
            <a:endParaRPr lang="en-US" sz="2000" dirty="0"/>
          </a:p>
          <a:p>
            <a:pPr lvl="0"/>
            <a:r>
              <a:rPr lang="en-CA" sz="2000" b="1" u="sng" dirty="0"/>
              <a:t>Working with government agencies</a:t>
            </a:r>
            <a:r>
              <a:rPr lang="en-CA" sz="2000" b="1" dirty="0"/>
              <a:t> </a:t>
            </a:r>
            <a:r>
              <a:rPr lang="en-CA" sz="2000" dirty="0"/>
              <a:t>locally, territorially and federally on regulation, management, funding, marketing, infrastructure and education.</a:t>
            </a:r>
            <a:endParaRPr lang="en-US" sz="2000" dirty="0"/>
          </a:p>
          <a:p>
            <a:pPr lvl="0"/>
            <a:r>
              <a:rPr lang="en-CA" sz="2000" b="1" u="sng" dirty="0"/>
              <a:t>Better approaches to manage impacts on our people and the environment. </a:t>
            </a:r>
            <a:endParaRPr lang="en-US" sz="2000" b="1" u="sng" dirty="0"/>
          </a:p>
          <a:p>
            <a:pPr lvl="0"/>
            <a:r>
              <a:rPr lang="en-CA" sz="2000" b="1" u="sng" dirty="0"/>
              <a:t>Helping members be “trade ready.”</a:t>
            </a:r>
            <a:endParaRPr lang="en-US" sz="2000" b="1" u="sng" dirty="0"/>
          </a:p>
          <a:p>
            <a:pPr lvl="0"/>
            <a:r>
              <a:rPr lang="en-CA" sz="2000" b="1" u="sng" dirty="0"/>
              <a:t>Promoting new buildings, services and infrastructure.</a:t>
            </a:r>
            <a:endParaRPr lang="en-US" sz="2000" b="1" u="sng" dirty="0"/>
          </a:p>
          <a:p>
            <a:pPr lvl="0"/>
            <a:r>
              <a:rPr lang="en-CA" sz="2000" b="1" u="sng" dirty="0"/>
              <a:t>Industry education and training.</a:t>
            </a:r>
            <a:endParaRPr lang="en-US" sz="2000" b="1" u="sng" dirty="0"/>
          </a:p>
          <a:p>
            <a:pPr lvl="0"/>
            <a:r>
              <a:rPr lang="en-CA" sz="2000" dirty="0"/>
              <a:t>Dealing with bigger issues such as </a:t>
            </a:r>
            <a:r>
              <a:rPr lang="en-CA" sz="2000" b="1" u="sng" dirty="0"/>
              <a:t>environment, air service, regulations, licensing &amp; taxes</a:t>
            </a:r>
            <a:r>
              <a:rPr lang="en-CA" sz="2000" dirty="0"/>
              <a:t>.</a:t>
            </a:r>
            <a:endParaRPr lang="en-US" sz="2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4C01-5C20-4829-A433-A9624FD22890}"/>
              </a:ext>
            </a:extLst>
          </p:cNvPr>
          <p:cNvSpPr txBox="1"/>
          <p:nvPr/>
        </p:nvSpPr>
        <p:spPr>
          <a:xfrm>
            <a:off x="212651" y="136407"/>
            <a:ext cx="8718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Travel Nunavut advocates for its members and travellers. 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569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E0322-7EFE-445A-8AD5-1E95B9EA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27E47F0-5469-4F45-878D-407DDBDB6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3592"/>
            <a:ext cx="4824663" cy="129452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4F1477-387E-44D7-928A-0B260C760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BD85A-A1DA-4F60-A4E1-F28B55ED8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"/>
            <a:ext cx="9350188" cy="69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25"/>
      </p:ext>
    </p:extLst>
  </p:cSld>
  <p:clrMapOvr>
    <a:masterClrMapping/>
  </p:clrMapOvr>
</p:sld>
</file>

<file path=ppt/theme/theme1.xml><?xml version="1.0" encoding="utf-8"?>
<a:theme xmlns:a="http://schemas.openxmlformats.org/drawingml/2006/main" name="Verdana">
  <a:themeElements>
    <a:clrScheme name="Custom 10">
      <a:dk1>
        <a:sysClr val="windowText" lastClr="000000"/>
      </a:dk1>
      <a:lt1>
        <a:sysClr val="window" lastClr="FFFFFF"/>
      </a:lt1>
      <a:dk2>
        <a:srgbClr val="418EA5"/>
      </a:dk2>
      <a:lt2>
        <a:srgbClr val="EFF7F4"/>
      </a:lt2>
      <a:accent1>
        <a:srgbClr val="CF1C20"/>
      </a:accent1>
      <a:accent2>
        <a:srgbClr val="7BBDC0"/>
      </a:accent2>
      <a:accent3>
        <a:srgbClr val="8AC9BB"/>
      </a:accent3>
      <a:accent4>
        <a:srgbClr val="C9D550"/>
      </a:accent4>
      <a:accent5>
        <a:srgbClr val="DB5528"/>
      </a:accent5>
      <a:accent6>
        <a:srgbClr val="AF2D77"/>
      </a:accent6>
      <a:hlink>
        <a:srgbClr val="313231"/>
      </a:hlink>
      <a:folHlink>
        <a:srgbClr val="CF1C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Verdana.thmx</Template>
  <TotalTime>5048</TotalTime>
  <Words>582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Verdana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Alphabet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 Artist</dc:creator>
  <cp:lastModifiedBy>Ed Romanowski</cp:lastModifiedBy>
  <cp:revision>96</cp:revision>
  <dcterms:created xsi:type="dcterms:W3CDTF">2018-05-08T19:03:12Z</dcterms:created>
  <dcterms:modified xsi:type="dcterms:W3CDTF">2019-10-28T10:24:38Z</dcterms:modified>
</cp:coreProperties>
</file>