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charts/chart2.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sldIdLst>
    <p:sldId id="308" r:id="rId5"/>
    <p:sldId id="320" r:id="rId6"/>
    <p:sldId id="327" r:id="rId7"/>
    <p:sldId id="328" r:id="rId8"/>
    <p:sldId id="329" r:id="rId9"/>
    <p:sldId id="325" r:id="rId10"/>
    <p:sldId id="333" r:id="rId11"/>
    <p:sldId id="332" r:id="rId12"/>
    <p:sldId id="335" r:id="rId13"/>
    <p:sldId id="345" r:id="rId14"/>
    <p:sldId id="339" r:id="rId15"/>
    <p:sldId id="340" r:id="rId16"/>
    <p:sldId id="341" r:id="rId17"/>
    <p:sldId id="338" r:id="rId18"/>
    <p:sldId id="346" r:id="rId19"/>
    <p:sldId id="318" r:id="rId20"/>
    <p:sldId id="336" r:id="rId21"/>
    <p:sldId id="321" r:id="rId22"/>
    <p:sldId id="347" r:id="rId23"/>
    <p:sldId id="331" r:id="rId2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78D5"/>
    <a:srgbClr val="D9D9D9"/>
    <a:srgbClr val="8D8D94"/>
    <a:srgbClr val="3EBD3E"/>
    <a:srgbClr val="263746"/>
    <a:srgbClr val="F3B921"/>
    <a:srgbClr val="E422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92" autoAdjust="0"/>
    <p:restoredTop sz="34535" autoAdjust="0"/>
  </p:normalViewPr>
  <p:slideViewPr>
    <p:cSldViewPr snapToGrid="0" snapToObjects="1">
      <p:cViewPr varScale="1">
        <p:scale>
          <a:sx n="23" d="100"/>
          <a:sy n="23" d="100"/>
        </p:scale>
        <p:origin x="1728" y="32"/>
      </p:cViewPr>
      <p:guideLst>
        <p:guide orient="horz" pos="2160"/>
        <p:guide pos="3840"/>
      </p:guideLst>
    </p:cSldViewPr>
  </p:slideViewPr>
  <p:notesTextViewPr>
    <p:cViewPr>
      <p:scale>
        <a:sx n="125" d="100"/>
        <a:sy n="125" d="100"/>
      </p:scale>
      <p:origin x="0" y="0"/>
    </p:cViewPr>
  </p:notesTextViewPr>
  <p:sorterViewPr>
    <p:cViewPr>
      <p:scale>
        <a:sx n="98" d="100"/>
        <a:sy n="98"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0678D5"/>
              </a:solidFill>
              <a:ln w="19050">
                <a:solidFill>
                  <a:schemeClr val="lt1"/>
                </a:solidFill>
              </a:ln>
              <a:effectLst/>
            </c:spPr>
            <c:extLst>
              <c:ext xmlns:c16="http://schemas.microsoft.com/office/drawing/2014/chart" uri="{C3380CC4-5D6E-409C-BE32-E72D297353CC}">
                <c16:uniqueId val="{00000001-3ED4-4240-8150-87F9681906EB}"/>
              </c:ext>
            </c:extLst>
          </c:dPt>
          <c:dPt>
            <c:idx val="1"/>
            <c:bubble3D val="0"/>
            <c:spPr>
              <a:solidFill>
                <a:srgbClr val="D9D9D9"/>
              </a:solidFill>
              <a:ln w="19050">
                <a:solidFill>
                  <a:schemeClr val="lt1"/>
                </a:solidFill>
              </a:ln>
              <a:effectLst/>
            </c:spPr>
            <c:extLst>
              <c:ext xmlns:c16="http://schemas.microsoft.com/office/drawing/2014/chart" uri="{C3380CC4-5D6E-409C-BE32-E72D297353CC}">
                <c16:uniqueId val="{00000003-3ED4-4240-8150-87F9681906EB}"/>
              </c:ext>
            </c:extLst>
          </c:dPt>
          <c:cat>
            <c:strRef>
              <c:f>Sheet1!$A$2:$A$3</c:f>
              <c:strCache>
                <c:ptCount val="2"/>
                <c:pt idx="0">
                  <c:v>1st Qtr</c:v>
                </c:pt>
                <c:pt idx="1">
                  <c:v>2nd Qtr</c:v>
                </c:pt>
              </c:strCache>
            </c:strRef>
          </c:cat>
          <c:val>
            <c:numRef>
              <c:f>Sheet1!$B$2:$B$3</c:f>
              <c:numCache>
                <c:formatCode>General</c:formatCode>
                <c:ptCount val="2"/>
                <c:pt idx="0">
                  <c:v>72.5</c:v>
                </c:pt>
                <c:pt idx="1">
                  <c:v>27.5</c:v>
                </c:pt>
              </c:numCache>
            </c:numRef>
          </c:val>
          <c:extLst>
            <c:ext xmlns:c16="http://schemas.microsoft.com/office/drawing/2014/chart" uri="{C3380CC4-5D6E-409C-BE32-E72D297353CC}">
              <c16:uniqueId val="{00000004-3ED4-4240-8150-87F9681906E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0"/>
    <c:plotArea>
      <c:layout/>
      <c:barChart>
        <c:barDir val="col"/>
        <c:grouping val="stacked"/>
        <c:varyColors val="0"/>
        <c:ser>
          <c:idx val="0"/>
          <c:order val="0"/>
          <c:tx>
            <c:strRef>
              <c:f>Sheet1!$B$1</c:f>
              <c:strCache>
                <c:ptCount val="1"/>
                <c:pt idx="0">
                  <c:v>Managed</c:v>
                </c:pt>
              </c:strCache>
            </c:strRef>
          </c:tx>
          <c:spPr>
            <a:solidFill>
              <a:srgbClr val="167BD4"/>
            </a:solidFill>
          </c:spPr>
          <c:invertIfNegative val="0"/>
          <c:cat>
            <c:strRef>
              <c:f>Sheet1!$A$2:$A$3</c:f>
              <c:strCache>
                <c:ptCount val="2"/>
                <c:pt idx="0">
                  <c:v>Risk</c:v>
                </c:pt>
                <c:pt idx="1">
                  <c:v>Potential Cost</c:v>
                </c:pt>
              </c:strCache>
            </c:strRef>
          </c:cat>
          <c:val>
            <c:numRef>
              <c:f>Sheet1!$B$2:$B$3</c:f>
              <c:numCache>
                <c:formatCode>General</c:formatCode>
                <c:ptCount val="2"/>
                <c:pt idx="0">
                  <c:v>80</c:v>
                </c:pt>
                <c:pt idx="1">
                  <c:v>20</c:v>
                </c:pt>
              </c:numCache>
            </c:numRef>
          </c:val>
          <c:extLst>
            <c:ext xmlns:c16="http://schemas.microsoft.com/office/drawing/2014/chart" uri="{C3380CC4-5D6E-409C-BE32-E72D297353CC}">
              <c16:uniqueId val="{00000000-3A35-48CD-AD77-D8FD966EB9AE}"/>
            </c:ext>
          </c:extLst>
        </c:ser>
        <c:ser>
          <c:idx val="1"/>
          <c:order val="1"/>
          <c:tx>
            <c:strRef>
              <c:f>Sheet1!$C$1</c:f>
              <c:strCache>
                <c:ptCount val="1"/>
                <c:pt idx="0">
                  <c:v>Unmanaged</c:v>
                </c:pt>
              </c:strCache>
            </c:strRef>
          </c:tx>
          <c:spPr>
            <a:solidFill>
              <a:srgbClr val="F0B937"/>
            </a:solidFill>
          </c:spPr>
          <c:invertIfNegative val="0"/>
          <c:cat>
            <c:strRef>
              <c:f>Sheet1!$A$2:$A$3</c:f>
              <c:strCache>
                <c:ptCount val="2"/>
                <c:pt idx="0">
                  <c:v>Risk</c:v>
                </c:pt>
                <c:pt idx="1">
                  <c:v>Potential Cost</c:v>
                </c:pt>
              </c:strCache>
            </c:strRef>
          </c:cat>
          <c:val>
            <c:numRef>
              <c:f>Sheet1!$C$2:$C$3</c:f>
              <c:numCache>
                <c:formatCode>General</c:formatCode>
                <c:ptCount val="2"/>
                <c:pt idx="0">
                  <c:v>20</c:v>
                </c:pt>
                <c:pt idx="1">
                  <c:v>80</c:v>
                </c:pt>
              </c:numCache>
            </c:numRef>
          </c:val>
          <c:extLst>
            <c:ext xmlns:c16="http://schemas.microsoft.com/office/drawing/2014/chart" uri="{C3380CC4-5D6E-409C-BE32-E72D297353CC}">
              <c16:uniqueId val="{00000001-3A35-48CD-AD77-D8FD966EB9AE}"/>
            </c:ext>
          </c:extLst>
        </c:ser>
        <c:dLbls>
          <c:showLegendKey val="0"/>
          <c:showVal val="0"/>
          <c:showCatName val="0"/>
          <c:showSerName val="0"/>
          <c:showPercent val="0"/>
          <c:showBubbleSize val="0"/>
        </c:dLbls>
        <c:gapWidth val="150"/>
        <c:overlap val="100"/>
        <c:axId val="115135616"/>
        <c:axId val="115137152"/>
      </c:barChart>
      <c:catAx>
        <c:axId val="115135616"/>
        <c:scaling>
          <c:orientation val="minMax"/>
        </c:scaling>
        <c:delete val="0"/>
        <c:axPos val="b"/>
        <c:numFmt formatCode="General" sourceLinked="0"/>
        <c:majorTickMark val="out"/>
        <c:minorTickMark val="none"/>
        <c:tickLblPos val="nextTo"/>
        <c:txPr>
          <a:bodyPr/>
          <a:lstStyle/>
          <a:p>
            <a:pPr>
              <a:defRPr>
                <a:latin typeface="Helvetica" pitchFamily="34" charset="0"/>
              </a:defRPr>
            </a:pPr>
            <a:endParaRPr lang="en-US"/>
          </a:p>
        </c:txPr>
        <c:crossAx val="115137152"/>
        <c:crosses val="autoZero"/>
        <c:auto val="1"/>
        <c:lblAlgn val="ctr"/>
        <c:lblOffset val="100"/>
        <c:noMultiLvlLbl val="0"/>
      </c:catAx>
      <c:valAx>
        <c:axId val="115137152"/>
        <c:scaling>
          <c:orientation val="minMax"/>
          <c:max val="100"/>
        </c:scaling>
        <c:delete val="0"/>
        <c:axPos val="l"/>
        <c:majorGridlines/>
        <c:numFmt formatCode="General" sourceLinked="1"/>
        <c:majorTickMark val="none"/>
        <c:minorTickMark val="none"/>
        <c:tickLblPos val="nextTo"/>
        <c:crossAx val="115135616"/>
        <c:crosses val="autoZero"/>
        <c:crossBetween val="between"/>
        <c:majorUnit val="20"/>
      </c:valAx>
    </c:plotArea>
    <c:legend>
      <c:legendPos val="r"/>
      <c:layout/>
      <c:overlay val="0"/>
      <c:txPr>
        <a:bodyPr/>
        <a:lstStyle/>
        <a:p>
          <a:pPr>
            <a:defRPr>
              <a:latin typeface="Helvetica"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C659E0-E309-431C-A428-9C76159EF1B3}"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3236E81B-94A4-48F1-B94A-7A66836BC7C6}">
      <dgm:prSet phldrT="[Text]" custT="1"/>
      <dgm:spPr/>
      <dgm:t>
        <a:bodyPr/>
        <a:lstStyle/>
        <a:p>
          <a:r>
            <a:rPr lang="en-US" sz="3200" b="1" dirty="0" smtClean="0">
              <a:solidFill>
                <a:srgbClr val="F0B937"/>
              </a:solidFill>
            </a:rPr>
            <a:t>Implementation</a:t>
          </a:r>
          <a:endParaRPr lang="en-US" sz="3200" b="1" dirty="0">
            <a:solidFill>
              <a:srgbClr val="F0B937"/>
            </a:solidFill>
          </a:endParaRPr>
        </a:p>
      </dgm:t>
    </dgm:pt>
    <dgm:pt modelId="{D8239D0B-11A8-4BD5-B1F8-583F04659069}" type="parTrans" cxnId="{4B0E04CE-7418-4495-B528-7C5B12968C71}">
      <dgm:prSet/>
      <dgm:spPr/>
      <dgm:t>
        <a:bodyPr/>
        <a:lstStyle/>
        <a:p>
          <a:endParaRPr lang="en-US">
            <a:solidFill>
              <a:srgbClr val="D06F1A"/>
            </a:solidFill>
          </a:endParaRPr>
        </a:p>
      </dgm:t>
    </dgm:pt>
    <dgm:pt modelId="{D8321DE3-056F-4D07-B323-0ED0E749A674}" type="sibTrans" cxnId="{4B0E04CE-7418-4495-B528-7C5B12968C71}">
      <dgm:prSet/>
      <dgm:spPr/>
      <dgm:t>
        <a:bodyPr/>
        <a:lstStyle/>
        <a:p>
          <a:endParaRPr lang="en-US">
            <a:solidFill>
              <a:srgbClr val="D06F1A"/>
            </a:solidFill>
          </a:endParaRPr>
        </a:p>
      </dgm:t>
    </dgm:pt>
    <dgm:pt modelId="{5FDD661B-CB51-42A4-9A21-387D3B32FB88}">
      <dgm:prSet phldrT="[Text]" custT="1"/>
      <dgm:spPr/>
      <dgm:t>
        <a:bodyPr/>
        <a:lstStyle/>
        <a:p>
          <a:r>
            <a:rPr lang="en-US" sz="3200" b="1" dirty="0" smtClean="0">
              <a:solidFill>
                <a:srgbClr val="F0B937"/>
              </a:solidFill>
            </a:rPr>
            <a:t>Service</a:t>
          </a:r>
          <a:endParaRPr lang="en-US" sz="3200" b="1" dirty="0">
            <a:solidFill>
              <a:srgbClr val="F0B937"/>
            </a:solidFill>
          </a:endParaRPr>
        </a:p>
      </dgm:t>
    </dgm:pt>
    <dgm:pt modelId="{EC9BB173-8E64-4625-847F-A70541478F43}" type="parTrans" cxnId="{03BE3779-1A26-4AAC-A1A9-5044BC25CE37}">
      <dgm:prSet/>
      <dgm:spPr/>
      <dgm:t>
        <a:bodyPr/>
        <a:lstStyle/>
        <a:p>
          <a:endParaRPr lang="en-US">
            <a:solidFill>
              <a:srgbClr val="D06F1A"/>
            </a:solidFill>
          </a:endParaRPr>
        </a:p>
      </dgm:t>
    </dgm:pt>
    <dgm:pt modelId="{DBE1DE36-2F44-43D8-B27E-627649D962EB}" type="sibTrans" cxnId="{03BE3779-1A26-4AAC-A1A9-5044BC25CE37}">
      <dgm:prSet/>
      <dgm:spPr/>
      <dgm:t>
        <a:bodyPr/>
        <a:lstStyle/>
        <a:p>
          <a:endParaRPr lang="en-US">
            <a:solidFill>
              <a:srgbClr val="D06F1A"/>
            </a:solidFill>
          </a:endParaRPr>
        </a:p>
      </dgm:t>
    </dgm:pt>
    <dgm:pt modelId="{CC0A0075-84DD-47AD-A0BF-4FF0C43A542B}">
      <dgm:prSet phldrT="[Text]" custT="1"/>
      <dgm:spPr/>
      <dgm:t>
        <a:bodyPr/>
        <a:lstStyle/>
        <a:p>
          <a:r>
            <a:rPr lang="en-US" sz="3200" b="1" dirty="0" smtClean="0">
              <a:solidFill>
                <a:srgbClr val="F0B937"/>
              </a:solidFill>
            </a:rPr>
            <a:t>Strategy</a:t>
          </a:r>
          <a:endParaRPr lang="en-US" sz="3200" b="1" dirty="0">
            <a:solidFill>
              <a:srgbClr val="F0B937"/>
            </a:solidFill>
          </a:endParaRPr>
        </a:p>
      </dgm:t>
    </dgm:pt>
    <dgm:pt modelId="{7DCE59D8-A125-432E-853F-73CB5E646D6E}" type="parTrans" cxnId="{9A50ADFD-F42C-4C93-9844-DB090F6C9524}">
      <dgm:prSet/>
      <dgm:spPr/>
      <dgm:t>
        <a:bodyPr/>
        <a:lstStyle/>
        <a:p>
          <a:endParaRPr lang="en-US">
            <a:solidFill>
              <a:srgbClr val="D06F1A"/>
            </a:solidFill>
          </a:endParaRPr>
        </a:p>
      </dgm:t>
    </dgm:pt>
    <dgm:pt modelId="{AE6C8AAE-6FD0-48F8-A440-F4D978A573FF}" type="sibTrans" cxnId="{9A50ADFD-F42C-4C93-9844-DB090F6C9524}">
      <dgm:prSet/>
      <dgm:spPr/>
      <dgm:t>
        <a:bodyPr/>
        <a:lstStyle/>
        <a:p>
          <a:endParaRPr lang="en-US">
            <a:solidFill>
              <a:srgbClr val="D06F1A"/>
            </a:solidFill>
          </a:endParaRPr>
        </a:p>
      </dgm:t>
    </dgm:pt>
    <dgm:pt modelId="{21DAD7F3-5979-4804-91DB-5947214C5A41}" type="pres">
      <dgm:prSet presAssocID="{9BC659E0-E309-431C-A428-9C76159EF1B3}" presName="cycle" presStyleCnt="0">
        <dgm:presLayoutVars>
          <dgm:dir/>
          <dgm:resizeHandles val="exact"/>
        </dgm:presLayoutVars>
      </dgm:prSet>
      <dgm:spPr/>
      <dgm:t>
        <a:bodyPr/>
        <a:lstStyle/>
        <a:p>
          <a:endParaRPr lang="en-US"/>
        </a:p>
      </dgm:t>
    </dgm:pt>
    <dgm:pt modelId="{1B9561A5-DE0E-49EB-905B-8442AB2AA1B2}" type="pres">
      <dgm:prSet presAssocID="{3236E81B-94A4-48F1-B94A-7A66836BC7C6}" presName="dummy" presStyleCnt="0"/>
      <dgm:spPr/>
    </dgm:pt>
    <dgm:pt modelId="{B01F04F5-D986-40A2-AD77-A0B28D729B55}" type="pres">
      <dgm:prSet presAssocID="{3236E81B-94A4-48F1-B94A-7A66836BC7C6}" presName="node" presStyleLbl="revTx" presStyleIdx="0" presStyleCnt="3" custScaleX="155580" custScaleY="47258">
        <dgm:presLayoutVars>
          <dgm:bulletEnabled val="1"/>
        </dgm:presLayoutVars>
      </dgm:prSet>
      <dgm:spPr/>
      <dgm:t>
        <a:bodyPr/>
        <a:lstStyle/>
        <a:p>
          <a:endParaRPr lang="en-US"/>
        </a:p>
      </dgm:t>
    </dgm:pt>
    <dgm:pt modelId="{756B10CE-4975-4221-8BBE-25F3F2BB224C}" type="pres">
      <dgm:prSet presAssocID="{D8321DE3-056F-4D07-B323-0ED0E749A674}" presName="sibTrans" presStyleLbl="node1" presStyleIdx="0" presStyleCnt="3"/>
      <dgm:spPr/>
      <dgm:t>
        <a:bodyPr/>
        <a:lstStyle/>
        <a:p>
          <a:endParaRPr lang="en-US"/>
        </a:p>
      </dgm:t>
    </dgm:pt>
    <dgm:pt modelId="{40B0CF71-4645-4731-8F91-25B0E4B3B4B8}" type="pres">
      <dgm:prSet presAssocID="{5FDD661B-CB51-42A4-9A21-387D3B32FB88}" presName="dummy" presStyleCnt="0"/>
      <dgm:spPr/>
    </dgm:pt>
    <dgm:pt modelId="{BCA2845E-6BD1-461B-BE51-867A68EDE519}" type="pres">
      <dgm:prSet presAssocID="{5FDD661B-CB51-42A4-9A21-387D3B32FB88}" presName="node" presStyleLbl="revTx" presStyleIdx="1" presStyleCnt="3" custScaleY="47258">
        <dgm:presLayoutVars>
          <dgm:bulletEnabled val="1"/>
        </dgm:presLayoutVars>
      </dgm:prSet>
      <dgm:spPr/>
      <dgm:t>
        <a:bodyPr/>
        <a:lstStyle/>
        <a:p>
          <a:endParaRPr lang="en-US"/>
        </a:p>
      </dgm:t>
    </dgm:pt>
    <dgm:pt modelId="{B5D508CE-1626-4DCE-BEEE-253B8705B4B2}" type="pres">
      <dgm:prSet presAssocID="{DBE1DE36-2F44-43D8-B27E-627649D962EB}" presName="sibTrans" presStyleLbl="node1" presStyleIdx="1" presStyleCnt="3"/>
      <dgm:spPr/>
      <dgm:t>
        <a:bodyPr/>
        <a:lstStyle/>
        <a:p>
          <a:endParaRPr lang="en-US"/>
        </a:p>
      </dgm:t>
    </dgm:pt>
    <dgm:pt modelId="{55F57470-8742-4EAA-BF5F-55282916932A}" type="pres">
      <dgm:prSet presAssocID="{CC0A0075-84DD-47AD-A0BF-4FF0C43A542B}" presName="dummy" presStyleCnt="0"/>
      <dgm:spPr/>
    </dgm:pt>
    <dgm:pt modelId="{462A35AC-93C3-4DF1-9939-FC075513D03F}" type="pres">
      <dgm:prSet presAssocID="{CC0A0075-84DD-47AD-A0BF-4FF0C43A542B}" presName="node" presStyleLbl="revTx" presStyleIdx="2" presStyleCnt="3" custScaleY="47258">
        <dgm:presLayoutVars>
          <dgm:bulletEnabled val="1"/>
        </dgm:presLayoutVars>
      </dgm:prSet>
      <dgm:spPr/>
      <dgm:t>
        <a:bodyPr/>
        <a:lstStyle/>
        <a:p>
          <a:endParaRPr lang="en-US"/>
        </a:p>
      </dgm:t>
    </dgm:pt>
    <dgm:pt modelId="{C636C4A9-E5FE-4EBE-B718-D371852424DE}" type="pres">
      <dgm:prSet presAssocID="{AE6C8AAE-6FD0-48F8-A440-F4D978A573FF}" presName="sibTrans" presStyleLbl="node1" presStyleIdx="2" presStyleCnt="3"/>
      <dgm:spPr/>
      <dgm:t>
        <a:bodyPr/>
        <a:lstStyle/>
        <a:p>
          <a:endParaRPr lang="en-US"/>
        </a:p>
      </dgm:t>
    </dgm:pt>
  </dgm:ptLst>
  <dgm:cxnLst>
    <dgm:cxn modelId="{DD911876-AB8C-4C18-80BC-841225F1E1CF}" type="presOf" srcId="{DBE1DE36-2F44-43D8-B27E-627649D962EB}" destId="{B5D508CE-1626-4DCE-BEEE-253B8705B4B2}" srcOrd="0" destOrd="0" presId="urn:microsoft.com/office/officeart/2005/8/layout/cycle1"/>
    <dgm:cxn modelId="{F27444C7-9209-41A1-AB9E-D4C61A084994}" type="presOf" srcId="{3236E81B-94A4-48F1-B94A-7A66836BC7C6}" destId="{B01F04F5-D986-40A2-AD77-A0B28D729B55}" srcOrd="0" destOrd="0" presId="urn:microsoft.com/office/officeart/2005/8/layout/cycle1"/>
    <dgm:cxn modelId="{0E1EBF7E-FAE0-4EFD-991E-AEC24037C2E9}" type="presOf" srcId="{9BC659E0-E309-431C-A428-9C76159EF1B3}" destId="{21DAD7F3-5979-4804-91DB-5947214C5A41}" srcOrd="0" destOrd="0" presId="urn:microsoft.com/office/officeart/2005/8/layout/cycle1"/>
    <dgm:cxn modelId="{7D347128-8E27-4286-9B38-9C9D1B84316E}" type="presOf" srcId="{5FDD661B-CB51-42A4-9A21-387D3B32FB88}" destId="{BCA2845E-6BD1-461B-BE51-867A68EDE519}" srcOrd="0" destOrd="0" presId="urn:microsoft.com/office/officeart/2005/8/layout/cycle1"/>
    <dgm:cxn modelId="{03BE3779-1A26-4AAC-A1A9-5044BC25CE37}" srcId="{9BC659E0-E309-431C-A428-9C76159EF1B3}" destId="{5FDD661B-CB51-42A4-9A21-387D3B32FB88}" srcOrd="1" destOrd="0" parTransId="{EC9BB173-8E64-4625-847F-A70541478F43}" sibTransId="{DBE1DE36-2F44-43D8-B27E-627649D962EB}"/>
    <dgm:cxn modelId="{AEC027A3-F8A2-4946-B836-E12396F138BF}" type="presOf" srcId="{CC0A0075-84DD-47AD-A0BF-4FF0C43A542B}" destId="{462A35AC-93C3-4DF1-9939-FC075513D03F}" srcOrd="0" destOrd="0" presId="urn:microsoft.com/office/officeart/2005/8/layout/cycle1"/>
    <dgm:cxn modelId="{626CE464-142B-4690-BAD8-1E9FF707F200}" type="presOf" srcId="{D8321DE3-056F-4D07-B323-0ED0E749A674}" destId="{756B10CE-4975-4221-8BBE-25F3F2BB224C}" srcOrd="0" destOrd="0" presId="urn:microsoft.com/office/officeart/2005/8/layout/cycle1"/>
    <dgm:cxn modelId="{9A50ADFD-F42C-4C93-9844-DB090F6C9524}" srcId="{9BC659E0-E309-431C-A428-9C76159EF1B3}" destId="{CC0A0075-84DD-47AD-A0BF-4FF0C43A542B}" srcOrd="2" destOrd="0" parTransId="{7DCE59D8-A125-432E-853F-73CB5E646D6E}" sibTransId="{AE6C8AAE-6FD0-48F8-A440-F4D978A573FF}"/>
    <dgm:cxn modelId="{29905EE3-7A22-4D64-AC1E-77CF474D635E}" type="presOf" srcId="{AE6C8AAE-6FD0-48F8-A440-F4D978A573FF}" destId="{C636C4A9-E5FE-4EBE-B718-D371852424DE}" srcOrd="0" destOrd="0" presId="urn:microsoft.com/office/officeart/2005/8/layout/cycle1"/>
    <dgm:cxn modelId="{4B0E04CE-7418-4495-B528-7C5B12968C71}" srcId="{9BC659E0-E309-431C-A428-9C76159EF1B3}" destId="{3236E81B-94A4-48F1-B94A-7A66836BC7C6}" srcOrd="0" destOrd="0" parTransId="{D8239D0B-11A8-4BD5-B1F8-583F04659069}" sibTransId="{D8321DE3-056F-4D07-B323-0ED0E749A674}"/>
    <dgm:cxn modelId="{450C934B-BA8A-400B-98F3-A2CFB48D5FBA}" type="presParOf" srcId="{21DAD7F3-5979-4804-91DB-5947214C5A41}" destId="{1B9561A5-DE0E-49EB-905B-8442AB2AA1B2}" srcOrd="0" destOrd="0" presId="urn:microsoft.com/office/officeart/2005/8/layout/cycle1"/>
    <dgm:cxn modelId="{F28D5622-0064-46BD-ACD7-4D05078CE288}" type="presParOf" srcId="{21DAD7F3-5979-4804-91DB-5947214C5A41}" destId="{B01F04F5-D986-40A2-AD77-A0B28D729B55}" srcOrd="1" destOrd="0" presId="urn:microsoft.com/office/officeart/2005/8/layout/cycle1"/>
    <dgm:cxn modelId="{9C9578E9-8604-4AD8-8D70-5F0D2D7119CE}" type="presParOf" srcId="{21DAD7F3-5979-4804-91DB-5947214C5A41}" destId="{756B10CE-4975-4221-8BBE-25F3F2BB224C}" srcOrd="2" destOrd="0" presId="urn:microsoft.com/office/officeart/2005/8/layout/cycle1"/>
    <dgm:cxn modelId="{5A051721-114F-431C-BF60-78A95606B424}" type="presParOf" srcId="{21DAD7F3-5979-4804-91DB-5947214C5A41}" destId="{40B0CF71-4645-4731-8F91-25B0E4B3B4B8}" srcOrd="3" destOrd="0" presId="urn:microsoft.com/office/officeart/2005/8/layout/cycle1"/>
    <dgm:cxn modelId="{CFC821C6-B5B9-4277-833B-D20909CB6CD9}" type="presParOf" srcId="{21DAD7F3-5979-4804-91DB-5947214C5A41}" destId="{BCA2845E-6BD1-461B-BE51-867A68EDE519}" srcOrd="4" destOrd="0" presId="urn:microsoft.com/office/officeart/2005/8/layout/cycle1"/>
    <dgm:cxn modelId="{042234E9-27E2-418B-8488-BCFD91A98606}" type="presParOf" srcId="{21DAD7F3-5979-4804-91DB-5947214C5A41}" destId="{B5D508CE-1626-4DCE-BEEE-253B8705B4B2}" srcOrd="5" destOrd="0" presId="urn:microsoft.com/office/officeart/2005/8/layout/cycle1"/>
    <dgm:cxn modelId="{67F6A9D2-852E-4437-BBC1-7A09764F1C4B}" type="presParOf" srcId="{21DAD7F3-5979-4804-91DB-5947214C5A41}" destId="{55F57470-8742-4EAA-BF5F-55282916932A}" srcOrd="6" destOrd="0" presId="urn:microsoft.com/office/officeart/2005/8/layout/cycle1"/>
    <dgm:cxn modelId="{81878F23-3014-4C50-9FB9-1898FFA5C80B}" type="presParOf" srcId="{21DAD7F3-5979-4804-91DB-5947214C5A41}" destId="{462A35AC-93C3-4DF1-9939-FC075513D03F}" srcOrd="7" destOrd="0" presId="urn:microsoft.com/office/officeart/2005/8/layout/cycle1"/>
    <dgm:cxn modelId="{C3776809-2181-41AD-A417-B6C878680B91}" type="presParOf" srcId="{21DAD7F3-5979-4804-91DB-5947214C5A41}" destId="{C636C4A9-E5FE-4EBE-B718-D371852424DE}"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F01289-3110-4903-B1A0-B276589E824A}" type="doc">
      <dgm:prSet loTypeId="urn:microsoft.com/office/officeart/2005/8/layout/radial4" loCatId="relationship" qsTypeId="urn:microsoft.com/office/officeart/2005/8/quickstyle/simple1" qsCatId="simple" csTypeId="urn:microsoft.com/office/officeart/2005/8/colors/accent1_4" csCatId="accent1" phldr="1"/>
      <dgm:spPr/>
      <dgm:t>
        <a:bodyPr/>
        <a:lstStyle/>
        <a:p>
          <a:endParaRPr lang="en-US"/>
        </a:p>
      </dgm:t>
    </dgm:pt>
    <dgm:pt modelId="{DE08C9E8-594A-468C-9BA0-0FDF8387C1DD}">
      <dgm:prSet phldrT="[Text]"/>
      <dgm:spPr>
        <a:solidFill>
          <a:srgbClr val="167BD4"/>
        </a:solidFill>
      </dgm:spPr>
      <dgm:t>
        <a:bodyPr/>
        <a:lstStyle/>
        <a:p>
          <a:r>
            <a:rPr lang="en-US" dirty="0" smtClean="0"/>
            <a:t>Benefits Strategy</a:t>
          </a:r>
          <a:endParaRPr lang="en-US" dirty="0"/>
        </a:p>
      </dgm:t>
    </dgm:pt>
    <dgm:pt modelId="{CA3FEB10-AEC6-4ABB-BE00-77C664BFD46C}" type="parTrans" cxnId="{A84C7217-0E99-4AB0-9572-70C9BA1340CF}">
      <dgm:prSet/>
      <dgm:spPr/>
      <dgm:t>
        <a:bodyPr/>
        <a:lstStyle/>
        <a:p>
          <a:endParaRPr lang="en-US"/>
        </a:p>
      </dgm:t>
    </dgm:pt>
    <dgm:pt modelId="{37BDC4B7-4CCC-4F66-9637-8563FEA37CBC}" type="sibTrans" cxnId="{A84C7217-0E99-4AB0-9572-70C9BA1340CF}">
      <dgm:prSet/>
      <dgm:spPr/>
      <dgm:t>
        <a:bodyPr/>
        <a:lstStyle/>
        <a:p>
          <a:endParaRPr lang="en-US"/>
        </a:p>
      </dgm:t>
    </dgm:pt>
    <dgm:pt modelId="{AECDE176-B2E8-429D-9441-F0BB7C410C55}">
      <dgm:prSet phldrT="[Text]"/>
      <dgm:spPr>
        <a:solidFill>
          <a:srgbClr val="DF264B"/>
        </a:solidFill>
      </dgm:spPr>
      <dgm:t>
        <a:bodyPr/>
        <a:lstStyle/>
        <a:p>
          <a:r>
            <a:rPr lang="en-US" dirty="0" smtClean="0"/>
            <a:t>Communications</a:t>
          </a:r>
          <a:endParaRPr lang="en-US" dirty="0"/>
        </a:p>
      </dgm:t>
    </dgm:pt>
    <dgm:pt modelId="{D40BBAD4-BA2E-4334-9966-D24688010A3B}" type="parTrans" cxnId="{5ADDC5D5-C858-496E-8EE5-42826887558D}">
      <dgm:prSet/>
      <dgm:spPr>
        <a:solidFill>
          <a:srgbClr val="DF264B"/>
        </a:solidFill>
      </dgm:spPr>
      <dgm:t>
        <a:bodyPr/>
        <a:lstStyle/>
        <a:p>
          <a:endParaRPr lang="en-US"/>
        </a:p>
      </dgm:t>
    </dgm:pt>
    <dgm:pt modelId="{734D5ABC-85BC-49D7-8CD7-52BA2BA9EAE4}" type="sibTrans" cxnId="{5ADDC5D5-C858-496E-8EE5-42826887558D}">
      <dgm:prSet/>
      <dgm:spPr/>
      <dgm:t>
        <a:bodyPr/>
        <a:lstStyle/>
        <a:p>
          <a:endParaRPr lang="en-US"/>
        </a:p>
      </dgm:t>
    </dgm:pt>
    <dgm:pt modelId="{1EA788A0-81CE-4C72-9B8E-DDE36229FA32}">
      <dgm:prSet phldrT="[Text]"/>
      <dgm:spPr>
        <a:solidFill>
          <a:srgbClr val="F0B937"/>
        </a:solidFill>
      </dgm:spPr>
      <dgm:t>
        <a:bodyPr/>
        <a:lstStyle/>
        <a:p>
          <a:r>
            <a:rPr lang="en-US" dirty="0" smtClean="0"/>
            <a:t>Competitiveness</a:t>
          </a:r>
          <a:endParaRPr lang="en-US" dirty="0"/>
        </a:p>
      </dgm:t>
    </dgm:pt>
    <dgm:pt modelId="{9BCC1034-D018-465E-932C-AA3F7A43C8A2}" type="parTrans" cxnId="{288FDEBD-2ED1-4857-ADB6-290F7EA3851D}">
      <dgm:prSet/>
      <dgm:spPr>
        <a:solidFill>
          <a:srgbClr val="F0B937"/>
        </a:solidFill>
      </dgm:spPr>
      <dgm:t>
        <a:bodyPr/>
        <a:lstStyle/>
        <a:p>
          <a:endParaRPr lang="en-US"/>
        </a:p>
      </dgm:t>
    </dgm:pt>
    <dgm:pt modelId="{0B721515-3353-4326-894D-8D90CA393578}" type="sibTrans" cxnId="{288FDEBD-2ED1-4857-ADB6-290F7EA3851D}">
      <dgm:prSet/>
      <dgm:spPr/>
      <dgm:t>
        <a:bodyPr/>
        <a:lstStyle/>
        <a:p>
          <a:endParaRPr lang="en-US"/>
        </a:p>
      </dgm:t>
    </dgm:pt>
    <dgm:pt modelId="{AAFBFA75-3B49-48E7-BD54-9A102DC031B4}">
      <dgm:prSet phldrT="[Text]"/>
      <dgm:spPr>
        <a:solidFill>
          <a:srgbClr val="44BC47"/>
        </a:solidFill>
      </dgm:spPr>
      <dgm:t>
        <a:bodyPr/>
        <a:lstStyle/>
        <a:p>
          <a:r>
            <a:rPr lang="en-US" dirty="0" smtClean="0"/>
            <a:t>Expenses</a:t>
          </a:r>
          <a:endParaRPr lang="en-US" dirty="0"/>
        </a:p>
      </dgm:t>
    </dgm:pt>
    <dgm:pt modelId="{E018BAC4-86D9-487C-A8B3-72065D6D3B67}" type="parTrans" cxnId="{6809F60E-463C-4581-9654-1596B468CED7}">
      <dgm:prSet/>
      <dgm:spPr>
        <a:solidFill>
          <a:srgbClr val="44BC47"/>
        </a:solidFill>
      </dgm:spPr>
      <dgm:t>
        <a:bodyPr/>
        <a:lstStyle/>
        <a:p>
          <a:endParaRPr lang="en-US"/>
        </a:p>
      </dgm:t>
    </dgm:pt>
    <dgm:pt modelId="{33B90FD8-E7DB-41D2-84B8-6ABA743D703D}" type="sibTrans" cxnId="{6809F60E-463C-4581-9654-1596B468CED7}">
      <dgm:prSet/>
      <dgm:spPr/>
      <dgm:t>
        <a:bodyPr/>
        <a:lstStyle/>
        <a:p>
          <a:endParaRPr lang="en-US"/>
        </a:p>
      </dgm:t>
    </dgm:pt>
    <dgm:pt modelId="{2A946843-DDF1-41A9-84DE-519ED49DE5C3}">
      <dgm:prSet phldrT="[Text]"/>
      <dgm:spPr>
        <a:solidFill>
          <a:srgbClr val="167BD4"/>
        </a:solidFill>
      </dgm:spPr>
      <dgm:t>
        <a:bodyPr/>
        <a:lstStyle/>
        <a:p>
          <a:r>
            <a:rPr lang="en-US" dirty="0" smtClean="0"/>
            <a:t>Risk Management</a:t>
          </a:r>
          <a:endParaRPr lang="en-US" dirty="0"/>
        </a:p>
      </dgm:t>
    </dgm:pt>
    <dgm:pt modelId="{78D3D22D-A1A2-4116-AD85-B867BB12F34E}" type="parTrans" cxnId="{6CBE91C0-4F36-4F25-A6DF-5789832B784B}">
      <dgm:prSet/>
      <dgm:spPr>
        <a:solidFill>
          <a:srgbClr val="167BD4"/>
        </a:solidFill>
      </dgm:spPr>
      <dgm:t>
        <a:bodyPr/>
        <a:lstStyle/>
        <a:p>
          <a:endParaRPr lang="en-US"/>
        </a:p>
      </dgm:t>
    </dgm:pt>
    <dgm:pt modelId="{F882E773-0FBB-4315-B3E3-65AB86AC36EE}" type="sibTrans" cxnId="{6CBE91C0-4F36-4F25-A6DF-5789832B784B}">
      <dgm:prSet/>
      <dgm:spPr/>
      <dgm:t>
        <a:bodyPr/>
        <a:lstStyle/>
        <a:p>
          <a:endParaRPr lang="en-US"/>
        </a:p>
      </dgm:t>
    </dgm:pt>
    <dgm:pt modelId="{6CDF221F-FBF1-41DE-957E-B44F1BAB35FF}">
      <dgm:prSet phldrT="[Text]"/>
      <dgm:spPr>
        <a:solidFill>
          <a:schemeClr val="accent6"/>
        </a:solidFill>
      </dgm:spPr>
      <dgm:t>
        <a:bodyPr/>
        <a:lstStyle/>
        <a:p>
          <a:r>
            <a:rPr lang="en-US" dirty="0" smtClean="0"/>
            <a:t>Coverage &amp; Contractual Provisions</a:t>
          </a:r>
          <a:endParaRPr lang="en-US" dirty="0"/>
        </a:p>
      </dgm:t>
    </dgm:pt>
    <dgm:pt modelId="{FE736F7A-B8C9-48C4-80F8-57DFA492BFD0}" type="parTrans" cxnId="{B0FD8DA1-38B0-4924-BE6E-66F843F59365}">
      <dgm:prSet/>
      <dgm:spPr>
        <a:solidFill>
          <a:schemeClr val="accent6"/>
        </a:solidFill>
      </dgm:spPr>
      <dgm:t>
        <a:bodyPr/>
        <a:lstStyle/>
        <a:p>
          <a:endParaRPr lang="en-US"/>
        </a:p>
      </dgm:t>
    </dgm:pt>
    <dgm:pt modelId="{4C29BE03-EA28-44C6-8A7A-828CB4FC7F0A}" type="sibTrans" cxnId="{B0FD8DA1-38B0-4924-BE6E-66F843F59365}">
      <dgm:prSet/>
      <dgm:spPr/>
      <dgm:t>
        <a:bodyPr/>
        <a:lstStyle/>
        <a:p>
          <a:endParaRPr lang="en-US"/>
        </a:p>
      </dgm:t>
    </dgm:pt>
    <dgm:pt modelId="{E82CEEDA-9255-4F58-ABEA-82775E39BC86}" type="pres">
      <dgm:prSet presAssocID="{8DF01289-3110-4903-B1A0-B276589E824A}" presName="cycle" presStyleCnt="0">
        <dgm:presLayoutVars>
          <dgm:chMax val="1"/>
          <dgm:dir/>
          <dgm:animLvl val="ctr"/>
          <dgm:resizeHandles val="exact"/>
        </dgm:presLayoutVars>
      </dgm:prSet>
      <dgm:spPr/>
      <dgm:t>
        <a:bodyPr/>
        <a:lstStyle/>
        <a:p>
          <a:endParaRPr lang="en-US"/>
        </a:p>
      </dgm:t>
    </dgm:pt>
    <dgm:pt modelId="{92A85297-B15C-4E6C-B2CC-D91901E651B1}" type="pres">
      <dgm:prSet presAssocID="{DE08C9E8-594A-468C-9BA0-0FDF8387C1DD}" presName="centerShape" presStyleLbl="node0" presStyleIdx="0" presStyleCnt="1"/>
      <dgm:spPr/>
      <dgm:t>
        <a:bodyPr/>
        <a:lstStyle/>
        <a:p>
          <a:endParaRPr lang="en-US"/>
        </a:p>
      </dgm:t>
    </dgm:pt>
    <dgm:pt modelId="{B077FAA6-E09A-4F8E-BF1D-93AD3BD125B7}" type="pres">
      <dgm:prSet presAssocID="{D40BBAD4-BA2E-4334-9966-D24688010A3B}" presName="parTrans" presStyleLbl="bgSibTrans2D1" presStyleIdx="0" presStyleCnt="5"/>
      <dgm:spPr/>
      <dgm:t>
        <a:bodyPr/>
        <a:lstStyle/>
        <a:p>
          <a:endParaRPr lang="en-US"/>
        </a:p>
      </dgm:t>
    </dgm:pt>
    <dgm:pt modelId="{2F4BE1F6-9AA8-4983-BCD0-3CB142B8BC77}" type="pres">
      <dgm:prSet presAssocID="{AECDE176-B2E8-429D-9441-F0BB7C410C55}" presName="node" presStyleLbl="node1" presStyleIdx="0" presStyleCnt="5">
        <dgm:presLayoutVars>
          <dgm:bulletEnabled val="1"/>
        </dgm:presLayoutVars>
      </dgm:prSet>
      <dgm:spPr/>
      <dgm:t>
        <a:bodyPr/>
        <a:lstStyle/>
        <a:p>
          <a:endParaRPr lang="en-US"/>
        </a:p>
      </dgm:t>
    </dgm:pt>
    <dgm:pt modelId="{3C65D3AF-654E-4979-8E30-D7BE96DC734F}" type="pres">
      <dgm:prSet presAssocID="{78D3D22D-A1A2-4116-AD85-B867BB12F34E}" presName="parTrans" presStyleLbl="bgSibTrans2D1" presStyleIdx="1" presStyleCnt="5"/>
      <dgm:spPr/>
      <dgm:t>
        <a:bodyPr/>
        <a:lstStyle/>
        <a:p>
          <a:endParaRPr lang="en-US"/>
        </a:p>
      </dgm:t>
    </dgm:pt>
    <dgm:pt modelId="{032EFE39-E25B-4458-9D6B-198D47AEA297}" type="pres">
      <dgm:prSet presAssocID="{2A946843-DDF1-41A9-84DE-519ED49DE5C3}" presName="node" presStyleLbl="node1" presStyleIdx="1" presStyleCnt="5">
        <dgm:presLayoutVars>
          <dgm:bulletEnabled val="1"/>
        </dgm:presLayoutVars>
      </dgm:prSet>
      <dgm:spPr/>
      <dgm:t>
        <a:bodyPr/>
        <a:lstStyle/>
        <a:p>
          <a:endParaRPr lang="en-US"/>
        </a:p>
      </dgm:t>
    </dgm:pt>
    <dgm:pt modelId="{51E52E86-89B1-45E7-8F75-E3F99EFA4455}" type="pres">
      <dgm:prSet presAssocID="{9BCC1034-D018-465E-932C-AA3F7A43C8A2}" presName="parTrans" presStyleLbl="bgSibTrans2D1" presStyleIdx="2" presStyleCnt="5"/>
      <dgm:spPr/>
      <dgm:t>
        <a:bodyPr/>
        <a:lstStyle/>
        <a:p>
          <a:endParaRPr lang="en-US"/>
        </a:p>
      </dgm:t>
    </dgm:pt>
    <dgm:pt modelId="{3FD5B283-55E8-44EB-95C9-FE62C006BDD9}" type="pres">
      <dgm:prSet presAssocID="{1EA788A0-81CE-4C72-9B8E-DDE36229FA32}" presName="node" presStyleLbl="node1" presStyleIdx="2" presStyleCnt="5">
        <dgm:presLayoutVars>
          <dgm:bulletEnabled val="1"/>
        </dgm:presLayoutVars>
      </dgm:prSet>
      <dgm:spPr/>
      <dgm:t>
        <a:bodyPr/>
        <a:lstStyle/>
        <a:p>
          <a:endParaRPr lang="en-US"/>
        </a:p>
      </dgm:t>
    </dgm:pt>
    <dgm:pt modelId="{8F97F814-71E3-4938-B153-1D0BA3B7E767}" type="pres">
      <dgm:prSet presAssocID="{E018BAC4-86D9-487C-A8B3-72065D6D3B67}" presName="parTrans" presStyleLbl="bgSibTrans2D1" presStyleIdx="3" presStyleCnt="5"/>
      <dgm:spPr/>
      <dgm:t>
        <a:bodyPr/>
        <a:lstStyle/>
        <a:p>
          <a:endParaRPr lang="en-US"/>
        </a:p>
      </dgm:t>
    </dgm:pt>
    <dgm:pt modelId="{2B9EA75F-7C7D-4F59-8DF2-9930ABB5BD45}" type="pres">
      <dgm:prSet presAssocID="{AAFBFA75-3B49-48E7-BD54-9A102DC031B4}" presName="node" presStyleLbl="node1" presStyleIdx="3" presStyleCnt="5">
        <dgm:presLayoutVars>
          <dgm:bulletEnabled val="1"/>
        </dgm:presLayoutVars>
      </dgm:prSet>
      <dgm:spPr/>
      <dgm:t>
        <a:bodyPr/>
        <a:lstStyle/>
        <a:p>
          <a:endParaRPr lang="en-US"/>
        </a:p>
      </dgm:t>
    </dgm:pt>
    <dgm:pt modelId="{F3634891-9E91-497E-9360-B6B4A550AE73}" type="pres">
      <dgm:prSet presAssocID="{FE736F7A-B8C9-48C4-80F8-57DFA492BFD0}" presName="parTrans" presStyleLbl="bgSibTrans2D1" presStyleIdx="4" presStyleCnt="5"/>
      <dgm:spPr/>
      <dgm:t>
        <a:bodyPr/>
        <a:lstStyle/>
        <a:p>
          <a:endParaRPr lang="en-US"/>
        </a:p>
      </dgm:t>
    </dgm:pt>
    <dgm:pt modelId="{1BC62405-1A1B-48AD-A926-3F021173BF2E}" type="pres">
      <dgm:prSet presAssocID="{6CDF221F-FBF1-41DE-957E-B44F1BAB35FF}" presName="node" presStyleLbl="node1" presStyleIdx="4" presStyleCnt="5">
        <dgm:presLayoutVars>
          <dgm:bulletEnabled val="1"/>
        </dgm:presLayoutVars>
      </dgm:prSet>
      <dgm:spPr/>
      <dgm:t>
        <a:bodyPr/>
        <a:lstStyle/>
        <a:p>
          <a:endParaRPr lang="en-US"/>
        </a:p>
      </dgm:t>
    </dgm:pt>
  </dgm:ptLst>
  <dgm:cxnLst>
    <dgm:cxn modelId="{B97D6164-9476-4390-B885-B65D730A9458}" type="presOf" srcId="{6CDF221F-FBF1-41DE-957E-B44F1BAB35FF}" destId="{1BC62405-1A1B-48AD-A926-3F021173BF2E}" srcOrd="0" destOrd="0" presId="urn:microsoft.com/office/officeart/2005/8/layout/radial4"/>
    <dgm:cxn modelId="{A84C7217-0E99-4AB0-9572-70C9BA1340CF}" srcId="{8DF01289-3110-4903-B1A0-B276589E824A}" destId="{DE08C9E8-594A-468C-9BA0-0FDF8387C1DD}" srcOrd="0" destOrd="0" parTransId="{CA3FEB10-AEC6-4ABB-BE00-77C664BFD46C}" sibTransId="{37BDC4B7-4CCC-4F66-9637-8563FEA37CBC}"/>
    <dgm:cxn modelId="{4F63BCE7-91B7-421E-A9BE-8D6384B6B7E8}" type="presOf" srcId="{9BCC1034-D018-465E-932C-AA3F7A43C8A2}" destId="{51E52E86-89B1-45E7-8F75-E3F99EFA4455}" srcOrd="0" destOrd="0" presId="urn:microsoft.com/office/officeart/2005/8/layout/radial4"/>
    <dgm:cxn modelId="{3534AD8B-0952-4A20-B718-C0131EA1637A}" type="presOf" srcId="{2A946843-DDF1-41A9-84DE-519ED49DE5C3}" destId="{032EFE39-E25B-4458-9D6B-198D47AEA297}" srcOrd="0" destOrd="0" presId="urn:microsoft.com/office/officeart/2005/8/layout/radial4"/>
    <dgm:cxn modelId="{8A3B6C67-7B46-4644-8AE3-B84393EBC249}" type="presOf" srcId="{D40BBAD4-BA2E-4334-9966-D24688010A3B}" destId="{B077FAA6-E09A-4F8E-BF1D-93AD3BD125B7}" srcOrd="0" destOrd="0" presId="urn:microsoft.com/office/officeart/2005/8/layout/radial4"/>
    <dgm:cxn modelId="{07CAC886-0897-45A1-9452-CCA48669852E}" type="presOf" srcId="{AAFBFA75-3B49-48E7-BD54-9A102DC031B4}" destId="{2B9EA75F-7C7D-4F59-8DF2-9930ABB5BD45}" srcOrd="0" destOrd="0" presId="urn:microsoft.com/office/officeart/2005/8/layout/radial4"/>
    <dgm:cxn modelId="{6CBE91C0-4F36-4F25-A6DF-5789832B784B}" srcId="{DE08C9E8-594A-468C-9BA0-0FDF8387C1DD}" destId="{2A946843-DDF1-41A9-84DE-519ED49DE5C3}" srcOrd="1" destOrd="0" parTransId="{78D3D22D-A1A2-4116-AD85-B867BB12F34E}" sibTransId="{F882E773-0FBB-4315-B3E3-65AB86AC36EE}"/>
    <dgm:cxn modelId="{6809F60E-463C-4581-9654-1596B468CED7}" srcId="{DE08C9E8-594A-468C-9BA0-0FDF8387C1DD}" destId="{AAFBFA75-3B49-48E7-BD54-9A102DC031B4}" srcOrd="3" destOrd="0" parTransId="{E018BAC4-86D9-487C-A8B3-72065D6D3B67}" sibTransId="{33B90FD8-E7DB-41D2-84B8-6ABA743D703D}"/>
    <dgm:cxn modelId="{0593DCFD-10A1-408B-92AC-FB1ECE1D0A1B}" type="presOf" srcId="{E018BAC4-86D9-487C-A8B3-72065D6D3B67}" destId="{8F97F814-71E3-4938-B153-1D0BA3B7E767}" srcOrd="0" destOrd="0" presId="urn:microsoft.com/office/officeart/2005/8/layout/radial4"/>
    <dgm:cxn modelId="{66D7EB92-BE0E-45E8-B6F5-C0C2757D3210}" type="presOf" srcId="{78D3D22D-A1A2-4116-AD85-B867BB12F34E}" destId="{3C65D3AF-654E-4979-8E30-D7BE96DC734F}" srcOrd="0" destOrd="0" presId="urn:microsoft.com/office/officeart/2005/8/layout/radial4"/>
    <dgm:cxn modelId="{7924D646-DF9D-447E-ADD3-6FC0ED7A7987}" type="presOf" srcId="{FE736F7A-B8C9-48C4-80F8-57DFA492BFD0}" destId="{F3634891-9E91-497E-9360-B6B4A550AE73}" srcOrd="0" destOrd="0" presId="urn:microsoft.com/office/officeart/2005/8/layout/radial4"/>
    <dgm:cxn modelId="{D7BF4758-BDC6-4F8E-9634-03E951B995D6}" type="presOf" srcId="{8DF01289-3110-4903-B1A0-B276589E824A}" destId="{E82CEEDA-9255-4F58-ABEA-82775E39BC86}" srcOrd="0" destOrd="0" presId="urn:microsoft.com/office/officeart/2005/8/layout/radial4"/>
    <dgm:cxn modelId="{5ADDC5D5-C858-496E-8EE5-42826887558D}" srcId="{DE08C9E8-594A-468C-9BA0-0FDF8387C1DD}" destId="{AECDE176-B2E8-429D-9441-F0BB7C410C55}" srcOrd="0" destOrd="0" parTransId="{D40BBAD4-BA2E-4334-9966-D24688010A3B}" sibTransId="{734D5ABC-85BC-49D7-8CD7-52BA2BA9EAE4}"/>
    <dgm:cxn modelId="{10DAB41E-61B1-400E-999D-C3C1A2CA7944}" type="presOf" srcId="{DE08C9E8-594A-468C-9BA0-0FDF8387C1DD}" destId="{92A85297-B15C-4E6C-B2CC-D91901E651B1}" srcOrd="0" destOrd="0" presId="urn:microsoft.com/office/officeart/2005/8/layout/radial4"/>
    <dgm:cxn modelId="{4DEA744B-1DDC-4E8B-B286-CF501A90966F}" type="presOf" srcId="{AECDE176-B2E8-429D-9441-F0BB7C410C55}" destId="{2F4BE1F6-9AA8-4983-BCD0-3CB142B8BC77}" srcOrd="0" destOrd="0" presId="urn:microsoft.com/office/officeart/2005/8/layout/radial4"/>
    <dgm:cxn modelId="{3738E0E4-A782-4C41-B1C6-C3E31C360258}" type="presOf" srcId="{1EA788A0-81CE-4C72-9B8E-DDE36229FA32}" destId="{3FD5B283-55E8-44EB-95C9-FE62C006BDD9}" srcOrd="0" destOrd="0" presId="urn:microsoft.com/office/officeart/2005/8/layout/radial4"/>
    <dgm:cxn modelId="{288FDEBD-2ED1-4857-ADB6-290F7EA3851D}" srcId="{DE08C9E8-594A-468C-9BA0-0FDF8387C1DD}" destId="{1EA788A0-81CE-4C72-9B8E-DDE36229FA32}" srcOrd="2" destOrd="0" parTransId="{9BCC1034-D018-465E-932C-AA3F7A43C8A2}" sibTransId="{0B721515-3353-4326-894D-8D90CA393578}"/>
    <dgm:cxn modelId="{B0FD8DA1-38B0-4924-BE6E-66F843F59365}" srcId="{DE08C9E8-594A-468C-9BA0-0FDF8387C1DD}" destId="{6CDF221F-FBF1-41DE-957E-B44F1BAB35FF}" srcOrd="4" destOrd="0" parTransId="{FE736F7A-B8C9-48C4-80F8-57DFA492BFD0}" sibTransId="{4C29BE03-EA28-44C6-8A7A-828CB4FC7F0A}"/>
    <dgm:cxn modelId="{9EF0B9FE-1859-4C14-9A90-DA5C85AB9406}" type="presParOf" srcId="{E82CEEDA-9255-4F58-ABEA-82775E39BC86}" destId="{92A85297-B15C-4E6C-B2CC-D91901E651B1}" srcOrd="0" destOrd="0" presId="urn:microsoft.com/office/officeart/2005/8/layout/radial4"/>
    <dgm:cxn modelId="{A1B9D707-FF29-4DE5-9300-23E5AAA15341}" type="presParOf" srcId="{E82CEEDA-9255-4F58-ABEA-82775E39BC86}" destId="{B077FAA6-E09A-4F8E-BF1D-93AD3BD125B7}" srcOrd="1" destOrd="0" presId="urn:microsoft.com/office/officeart/2005/8/layout/radial4"/>
    <dgm:cxn modelId="{A7E8BF14-12FD-4F6B-AE04-2776320BB108}" type="presParOf" srcId="{E82CEEDA-9255-4F58-ABEA-82775E39BC86}" destId="{2F4BE1F6-9AA8-4983-BCD0-3CB142B8BC77}" srcOrd="2" destOrd="0" presId="urn:microsoft.com/office/officeart/2005/8/layout/radial4"/>
    <dgm:cxn modelId="{9FB9CFC5-B389-4246-A92C-F8F3C0BB15AE}" type="presParOf" srcId="{E82CEEDA-9255-4F58-ABEA-82775E39BC86}" destId="{3C65D3AF-654E-4979-8E30-D7BE96DC734F}" srcOrd="3" destOrd="0" presId="urn:microsoft.com/office/officeart/2005/8/layout/radial4"/>
    <dgm:cxn modelId="{DE11E009-BEFE-4698-9E50-BF9C8C4166E0}" type="presParOf" srcId="{E82CEEDA-9255-4F58-ABEA-82775E39BC86}" destId="{032EFE39-E25B-4458-9D6B-198D47AEA297}" srcOrd="4" destOrd="0" presId="urn:microsoft.com/office/officeart/2005/8/layout/radial4"/>
    <dgm:cxn modelId="{E46DA72D-9A4C-49E6-8D68-F4FCA2D77C14}" type="presParOf" srcId="{E82CEEDA-9255-4F58-ABEA-82775E39BC86}" destId="{51E52E86-89B1-45E7-8F75-E3F99EFA4455}" srcOrd="5" destOrd="0" presId="urn:microsoft.com/office/officeart/2005/8/layout/radial4"/>
    <dgm:cxn modelId="{9048037E-B8E5-48B4-87FC-E486CAAB94FC}" type="presParOf" srcId="{E82CEEDA-9255-4F58-ABEA-82775E39BC86}" destId="{3FD5B283-55E8-44EB-95C9-FE62C006BDD9}" srcOrd="6" destOrd="0" presId="urn:microsoft.com/office/officeart/2005/8/layout/radial4"/>
    <dgm:cxn modelId="{FB2DF2C7-DB87-4542-9B73-A349B9BDBB6F}" type="presParOf" srcId="{E82CEEDA-9255-4F58-ABEA-82775E39BC86}" destId="{8F97F814-71E3-4938-B153-1D0BA3B7E767}" srcOrd="7" destOrd="0" presId="urn:microsoft.com/office/officeart/2005/8/layout/radial4"/>
    <dgm:cxn modelId="{362A9E94-59D5-4520-A3F4-DB0ADDA52776}" type="presParOf" srcId="{E82CEEDA-9255-4F58-ABEA-82775E39BC86}" destId="{2B9EA75F-7C7D-4F59-8DF2-9930ABB5BD45}" srcOrd="8" destOrd="0" presId="urn:microsoft.com/office/officeart/2005/8/layout/radial4"/>
    <dgm:cxn modelId="{20A5D6A1-C8BC-400D-81F9-8F07CF3F7701}" type="presParOf" srcId="{E82CEEDA-9255-4F58-ABEA-82775E39BC86}" destId="{F3634891-9E91-497E-9360-B6B4A550AE73}" srcOrd="9" destOrd="0" presId="urn:microsoft.com/office/officeart/2005/8/layout/radial4"/>
    <dgm:cxn modelId="{ED7C6441-0ABA-4C47-94A9-1784B85E33D4}" type="presParOf" srcId="{E82CEEDA-9255-4F58-ABEA-82775E39BC86}" destId="{1BC62405-1A1B-48AD-A926-3F021173BF2E}"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1F04F5-D986-40A2-AD77-A0B28D729B55}">
      <dsp:nvSpPr>
        <dsp:cNvPr id="0" name=""/>
        <dsp:cNvSpPr/>
      </dsp:nvSpPr>
      <dsp:spPr>
        <a:xfrm>
          <a:off x="4249401" y="1313635"/>
          <a:ext cx="3458151" cy="1050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smtClean="0">
              <a:solidFill>
                <a:srgbClr val="F0B937"/>
              </a:solidFill>
            </a:rPr>
            <a:t>Implementation</a:t>
          </a:r>
          <a:endParaRPr lang="en-US" sz="3200" b="1" kern="1200" dirty="0">
            <a:solidFill>
              <a:srgbClr val="F0B937"/>
            </a:solidFill>
          </a:endParaRPr>
        </a:p>
      </dsp:txBody>
      <dsp:txXfrm>
        <a:off x="4249401" y="1313635"/>
        <a:ext cx="3458151" cy="1050426"/>
      </dsp:txXfrm>
    </dsp:sp>
    <dsp:sp modelId="{756B10CE-4975-4221-8BBE-25F3F2BB224C}">
      <dsp:nvSpPr>
        <dsp:cNvPr id="0" name=""/>
        <dsp:cNvSpPr/>
      </dsp:nvSpPr>
      <dsp:spPr>
        <a:xfrm>
          <a:off x="1484526" y="290959"/>
          <a:ext cx="5252444" cy="5252444"/>
        </a:xfrm>
        <a:prstGeom prst="circularArrow">
          <a:avLst>
            <a:gd name="adj1" fmla="val 8252"/>
            <a:gd name="adj2" fmla="val 576426"/>
            <a:gd name="adj3" fmla="val 2962443"/>
            <a:gd name="adj4" fmla="val 20708358"/>
            <a:gd name="adj5" fmla="val 962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A2845E-6BD1-461B-BE51-867A68EDE519}">
      <dsp:nvSpPr>
        <dsp:cNvPr id="0" name=""/>
        <dsp:cNvSpPr/>
      </dsp:nvSpPr>
      <dsp:spPr>
        <a:xfrm>
          <a:off x="2999375" y="4548635"/>
          <a:ext cx="2222748" cy="1050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smtClean="0">
              <a:solidFill>
                <a:srgbClr val="F0B937"/>
              </a:solidFill>
            </a:rPr>
            <a:t>Service</a:t>
          </a:r>
          <a:endParaRPr lang="en-US" sz="3200" b="1" kern="1200" dirty="0">
            <a:solidFill>
              <a:srgbClr val="F0B937"/>
            </a:solidFill>
          </a:endParaRPr>
        </a:p>
      </dsp:txBody>
      <dsp:txXfrm>
        <a:off x="2999375" y="4548635"/>
        <a:ext cx="2222748" cy="1050426"/>
      </dsp:txXfrm>
    </dsp:sp>
    <dsp:sp modelId="{B5D508CE-1626-4DCE-BEEE-253B8705B4B2}">
      <dsp:nvSpPr>
        <dsp:cNvPr id="0" name=""/>
        <dsp:cNvSpPr/>
      </dsp:nvSpPr>
      <dsp:spPr>
        <a:xfrm>
          <a:off x="1484526" y="290959"/>
          <a:ext cx="5252444" cy="5252444"/>
        </a:xfrm>
        <a:prstGeom prst="circularArrow">
          <a:avLst>
            <a:gd name="adj1" fmla="val 8252"/>
            <a:gd name="adj2" fmla="val 576426"/>
            <a:gd name="adj3" fmla="val 11115217"/>
            <a:gd name="adj4" fmla="val 7261132"/>
            <a:gd name="adj5" fmla="val 962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2A35AC-93C3-4DF1-9939-FC075513D03F}">
      <dsp:nvSpPr>
        <dsp:cNvPr id="0" name=""/>
        <dsp:cNvSpPr/>
      </dsp:nvSpPr>
      <dsp:spPr>
        <a:xfrm>
          <a:off x="1131646" y="1313635"/>
          <a:ext cx="2222748" cy="1050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smtClean="0">
              <a:solidFill>
                <a:srgbClr val="F0B937"/>
              </a:solidFill>
            </a:rPr>
            <a:t>Strategy</a:t>
          </a:r>
          <a:endParaRPr lang="en-US" sz="3200" b="1" kern="1200" dirty="0">
            <a:solidFill>
              <a:srgbClr val="F0B937"/>
            </a:solidFill>
          </a:endParaRPr>
        </a:p>
      </dsp:txBody>
      <dsp:txXfrm>
        <a:off x="1131646" y="1313635"/>
        <a:ext cx="2222748" cy="1050426"/>
      </dsp:txXfrm>
    </dsp:sp>
    <dsp:sp modelId="{C636C4A9-E5FE-4EBE-B718-D371852424DE}">
      <dsp:nvSpPr>
        <dsp:cNvPr id="0" name=""/>
        <dsp:cNvSpPr/>
      </dsp:nvSpPr>
      <dsp:spPr>
        <a:xfrm>
          <a:off x="1484526" y="290959"/>
          <a:ext cx="5252444" cy="5252444"/>
        </a:xfrm>
        <a:prstGeom prst="circularArrow">
          <a:avLst>
            <a:gd name="adj1" fmla="val 8252"/>
            <a:gd name="adj2" fmla="val 576426"/>
            <a:gd name="adj3" fmla="val 18141595"/>
            <a:gd name="adj4" fmla="val 13681980"/>
            <a:gd name="adj5" fmla="val 962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A85297-B15C-4E6C-B2CC-D91901E651B1}">
      <dsp:nvSpPr>
        <dsp:cNvPr id="0" name=""/>
        <dsp:cNvSpPr/>
      </dsp:nvSpPr>
      <dsp:spPr>
        <a:xfrm>
          <a:off x="4145919" y="2550671"/>
          <a:ext cx="1890004" cy="1890004"/>
        </a:xfrm>
        <a:prstGeom prst="ellipse">
          <a:avLst/>
        </a:prstGeom>
        <a:solidFill>
          <a:srgbClr val="167B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t>Benefits Strategy</a:t>
          </a:r>
          <a:endParaRPr lang="en-US" sz="2700" kern="1200" dirty="0"/>
        </a:p>
      </dsp:txBody>
      <dsp:txXfrm>
        <a:off x="4422704" y="2827456"/>
        <a:ext cx="1336434" cy="1336434"/>
      </dsp:txXfrm>
    </dsp:sp>
    <dsp:sp modelId="{B077FAA6-E09A-4F8E-BF1D-93AD3BD125B7}">
      <dsp:nvSpPr>
        <dsp:cNvPr id="0" name=""/>
        <dsp:cNvSpPr/>
      </dsp:nvSpPr>
      <dsp:spPr>
        <a:xfrm rot="10800000">
          <a:off x="2314146" y="3226347"/>
          <a:ext cx="1731025" cy="538651"/>
        </a:xfrm>
        <a:prstGeom prst="leftArrow">
          <a:avLst>
            <a:gd name="adj1" fmla="val 60000"/>
            <a:gd name="adj2" fmla="val 50000"/>
          </a:avLst>
        </a:prstGeom>
        <a:solidFill>
          <a:srgbClr val="DF264B"/>
        </a:solidFill>
        <a:ln>
          <a:noFill/>
        </a:ln>
        <a:effectLst/>
      </dsp:spPr>
      <dsp:style>
        <a:lnRef idx="0">
          <a:scrgbClr r="0" g="0" b="0"/>
        </a:lnRef>
        <a:fillRef idx="1">
          <a:scrgbClr r="0" g="0" b="0"/>
        </a:fillRef>
        <a:effectRef idx="0">
          <a:scrgbClr r="0" g="0" b="0"/>
        </a:effectRef>
        <a:fontRef idx="minor">
          <a:schemeClr val="lt1"/>
        </a:fontRef>
      </dsp:style>
    </dsp:sp>
    <dsp:sp modelId="{2F4BE1F6-9AA8-4983-BCD0-3CB142B8BC77}">
      <dsp:nvSpPr>
        <dsp:cNvPr id="0" name=""/>
        <dsp:cNvSpPr/>
      </dsp:nvSpPr>
      <dsp:spPr>
        <a:xfrm>
          <a:off x="1416394" y="2777471"/>
          <a:ext cx="1795504" cy="1436403"/>
        </a:xfrm>
        <a:prstGeom prst="roundRect">
          <a:avLst>
            <a:gd name="adj" fmla="val 10000"/>
          </a:avLst>
        </a:prstGeom>
        <a:solidFill>
          <a:srgbClr val="DF26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n-US" sz="1700" kern="1200" dirty="0" smtClean="0"/>
            <a:t>Communications</a:t>
          </a:r>
          <a:endParaRPr lang="en-US" sz="1700" kern="1200" dirty="0"/>
        </a:p>
      </dsp:txBody>
      <dsp:txXfrm>
        <a:off x="1458465" y="2819542"/>
        <a:ext cx="1711362" cy="1352261"/>
      </dsp:txXfrm>
    </dsp:sp>
    <dsp:sp modelId="{3C65D3AF-654E-4979-8E30-D7BE96DC734F}">
      <dsp:nvSpPr>
        <dsp:cNvPr id="0" name=""/>
        <dsp:cNvSpPr/>
      </dsp:nvSpPr>
      <dsp:spPr>
        <a:xfrm rot="13500000">
          <a:off x="2873942" y="1874880"/>
          <a:ext cx="1731025" cy="538651"/>
        </a:xfrm>
        <a:prstGeom prst="leftArrow">
          <a:avLst>
            <a:gd name="adj1" fmla="val 60000"/>
            <a:gd name="adj2" fmla="val 50000"/>
          </a:avLst>
        </a:prstGeom>
        <a:solidFill>
          <a:srgbClr val="167BD4"/>
        </a:solidFill>
        <a:ln>
          <a:noFill/>
        </a:ln>
        <a:effectLst/>
      </dsp:spPr>
      <dsp:style>
        <a:lnRef idx="0">
          <a:scrgbClr r="0" g="0" b="0"/>
        </a:lnRef>
        <a:fillRef idx="1">
          <a:scrgbClr r="0" g="0" b="0"/>
        </a:fillRef>
        <a:effectRef idx="0">
          <a:scrgbClr r="0" g="0" b="0"/>
        </a:effectRef>
        <a:fontRef idx="minor">
          <a:schemeClr val="lt1"/>
        </a:fontRef>
      </dsp:style>
    </dsp:sp>
    <dsp:sp modelId="{032EFE39-E25B-4458-9D6B-198D47AEA297}">
      <dsp:nvSpPr>
        <dsp:cNvPr id="0" name=""/>
        <dsp:cNvSpPr/>
      </dsp:nvSpPr>
      <dsp:spPr>
        <a:xfrm>
          <a:off x="2229692" y="813994"/>
          <a:ext cx="1795504" cy="1436403"/>
        </a:xfrm>
        <a:prstGeom prst="roundRect">
          <a:avLst>
            <a:gd name="adj" fmla="val 10000"/>
          </a:avLst>
        </a:prstGeom>
        <a:solidFill>
          <a:srgbClr val="167B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n-US" sz="1700" kern="1200" dirty="0" smtClean="0"/>
            <a:t>Risk Management</a:t>
          </a:r>
          <a:endParaRPr lang="en-US" sz="1700" kern="1200" dirty="0"/>
        </a:p>
      </dsp:txBody>
      <dsp:txXfrm>
        <a:off x="2271763" y="856065"/>
        <a:ext cx="1711362" cy="1352261"/>
      </dsp:txXfrm>
    </dsp:sp>
    <dsp:sp modelId="{51E52E86-89B1-45E7-8F75-E3F99EFA4455}">
      <dsp:nvSpPr>
        <dsp:cNvPr id="0" name=""/>
        <dsp:cNvSpPr/>
      </dsp:nvSpPr>
      <dsp:spPr>
        <a:xfrm rot="16200000">
          <a:off x="4225409" y="1315085"/>
          <a:ext cx="1731025" cy="538651"/>
        </a:xfrm>
        <a:prstGeom prst="leftArrow">
          <a:avLst>
            <a:gd name="adj1" fmla="val 60000"/>
            <a:gd name="adj2" fmla="val 50000"/>
          </a:avLst>
        </a:prstGeom>
        <a:solidFill>
          <a:srgbClr val="F0B937"/>
        </a:solidFill>
        <a:ln>
          <a:noFill/>
        </a:ln>
        <a:effectLst/>
      </dsp:spPr>
      <dsp:style>
        <a:lnRef idx="0">
          <a:scrgbClr r="0" g="0" b="0"/>
        </a:lnRef>
        <a:fillRef idx="1">
          <a:scrgbClr r="0" g="0" b="0"/>
        </a:fillRef>
        <a:effectRef idx="0">
          <a:scrgbClr r="0" g="0" b="0"/>
        </a:effectRef>
        <a:fontRef idx="minor">
          <a:schemeClr val="lt1"/>
        </a:fontRef>
      </dsp:style>
    </dsp:sp>
    <dsp:sp modelId="{3FD5B283-55E8-44EB-95C9-FE62C006BDD9}">
      <dsp:nvSpPr>
        <dsp:cNvPr id="0" name=""/>
        <dsp:cNvSpPr/>
      </dsp:nvSpPr>
      <dsp:spPr>
        <a:xfrm>
          <a:off x="4193169" y="696"/>
          <a:ext cx="1795504" cy="1436403"/>
        </a:xfrm>
        <a:prstGeom prst="roundRect">
          <a:avLst>
            <a:gd name="adj" fmla="val 10000"/>
          </a:avLst>
        </a:prstGeom>
        <a:solidFill>
          <a:srgbClr val="F0B93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n-US" sz="1700" kern="1200" dirty="0" smtClean="0"/>
            <a:t>Competitiveness</a:t>
          </a:r>
          <a:endParaRPr lang="en-US" sz="1700" kern="1200" dirty="0"/>
        </a:p>
      </dsp:txBody>
      <dsp:txXfrm>
        <a:off x="4235240" y="42767"/>
        <a:ext cx="1711362" cy="1352261"/>
      </dsp:txXfrm>
    </dsp:sp>
    <dsp:sp modelId="{8F97F814-71E3-4938-B153-1D0BA3B7E767}">
      <dsp:nvSpPr>
        <dsp:cNvPr id="0" name=""/>
        <dsp:cNvSpPr/>
      </dsp:nvSpPr>
      <dsp:spPr>
        <a:xfrm rot="18900000">
          <a:off x="5576876" y="1874880"/>
          <a:ext cx="1731025" cy="538651"/>
        </a:xfrm>
        <a:prstGeom prst="leftArrow">
          <a:avLst>
            <a:gd name="adj1" fmla="val 60000"/>
            <a:gd name="adj2" fmla="val 50000"/>
          </a:avLst>
        </a:prstGeom>
        <a:solidFill>
          <a:srgbClr val="44BC47"/>
        </a:solidFill>
        <a:ln>
          <a:noFill/>
        </a:ln>
        <a:effectLst/>
      </dsp:spPr>
      <dsp:style>
        <a:lnRef idx="0">
          <a:scrgbClr r="0" g="0" b="0"/>
        </a:lnRef>
        <a:fillRef idx="1">
          <a:scrgbClr r="0" g="0" b="0"/>
        </a:fillRef>
        <a:effectRef idx="0">
          <a:scrgbClr r="0" g="0" b="0"/>
        </a:effectRef>
        <a:fontRef idx="minor">
          <a:schemeClr val="lt1"/>
        </a:fontRef>
      </dsp:style>
    </dsp:sp>
    <dsp:sp modelId="{2B9EA75F-7C7D-4F59-8DF2-9930ABB5BD45}">
      <dsp:nvSpPr>
        <dsp:cNvPr id="0" name=""/>
        <dsp:cNvSpPr/>
      </dsp:nvSpPr>
      <dsp:spPr>
        <a:xfrm>
          <a:off x="6156646" y="813994"/>
          <a:ext cx="1795504" cy="1436403"/>
        </a:xfrm>
        <a:prstGeom prst="roundRect">
          <a:avLst>
            <a:gd name="adj" fmla="val 10000"/>
          </a:avLst>
        </a:prstGeom>
        <a:solidFill>
          <a:srgbClr val="44BC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n-US" sz="1700" kern="1200" dirty="0" smtClean="0"/>
            <a:t>Expenses</a:t>
          </a:r>
          <a:endParaRPr lang="en-US" sz="1700" kern="1200" dirty="0"/>
        </a:p>
      </dsp:txBody>
      <dsp:txXfrm>
        <a:off x="6198717" y="856065"/>
        <a:ext cx="1711362" cy="1352261"/>
      </dsp:txXfrm>
    </dsp:sp>
    <dsp:sp modelId="{F3634891-9E91-497E-9360-B6B4A550AE73}">
      <dsp:nvSpPr>
        <dsp:cNvPr id="0" name=""/>
        <dsp:cNvSpPr/>
      </dsp:nvSpPr>
      <dsp:spPr>
        <a:xfrm>
          <a:off x="6136671" y="3226347"/>
          <a:ext cx="1731025" cy="538651"/>
        </a:xfrm>
        <a:prstGeom prst="leftArrow">
          <a:avLst>
            <a:gd name="adj1" fmla="val 60000"/>
            <a:gd name="adj2" fmla="val 50000"/>
          </a:avLst>
        </a:prstGeom>
        <a:solidFill>
          <a:schemeClr val="accent6"/>
        </a:solidFill>
        <a:ln>
          <a:noFill/>
        </a:ln>
        <a:effectLst/>
      </dsp:spPr>
      <dsp:style>
        <a:lnRef idx="0">
          <a:scrgbClr r="0" g="0" b="0"/>
        </a:lnRef>
        <a:fillRef idx="1">
          <a:scrgbClr r="0" g="0" b="0"/>
        </a:fillRef>
        <a:effectRef idx="0">
          <a:scrgbClr r="0" g="0" b="0"/>
        </a:effectRef>
        <a:fontRef idx="minor">
          <a:schemeClr val="lt1"/>
        </a:fontRef>
      </dsp:style>
    </dsp:sp>
    <dsp:sp modelId="{1BC62405-1A1B-48AD-A926-3F021173BF2E}">
      <dsp:nvSpPr>
        <dsp:cNvPr id="0" name=""/>
        <dsp:cNvSpPr/>
      </dsp:nvSpPr>
      <dsp:spPr>
        <a:xfrm>
          <a:off x="6969945" y="2777471"/>
          <a:ext cx="1795504" cy="1436403"/>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n-US" sz="1700" kern="1200" dirty="0" smtClean="0"/>
            <a:t>Coverage &amp; Contractual Provisions</a:t>
          </a:r>
          <a:endParaRPr lang="en-US" sz="1700" kern="1200" dirty="0"/>
        </a:p>
      </dsp:txBody>
      <dsp:txXfrm>
        <a:off x="7012016" y="2819542"/>
        <a:ext cx="1711362" cy="1352261"/>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0" cy="480061"/>
          </a:xfrm>
          <a:prstGeom prst="rect">
            <a:avLst/>
          </a:prstGeom>
        </p:spPr>
        <p:txBody>
          <a:bodyPr vert="horz" lIns="96664" tIns="48332" rIns="96664" bIns="48332" rtlCol="0"/>
          <a:lstStyle>
            <a:lvl1pPr algn="l">
              <a:defRPr sz="1300"/>
            </a:lvl1pPr>
          </a:lstStyle>
          <a:p>
            <a:endParaRPr lang="en-US"/>
          </a:p>
        </p:txBody>
      </p:sp>
      <p:sp>
        <p:nvSpPr>
          <p:cNvPr id="3" name="Date Placeholder 2"/>
          <p:cNvSpPr>
            <a:spLocks noGrp="1"/>
          </p:cNvSpPr>
          <p:nvPr>
            <p:ph type="dt" idx="1"/>
          </p:nvPr>
        </p:nvSpPr>
        <p:spPr>
          <a:xfrm>
            <a:off x="4143588" y="0"/>
            <a:ext cx="3169920" cy="480061"/>
          </a:xfrm>
          <a:prstGeom prst="rect">
            <a:avLst/>
          </a:prstGeom>
        </p:spPr>
        <p:txBody>
          <a:bodyPr vert="horz" lIns="96664" tIns="48332" rIns="96664" bIns="48332" rtlCol="0"/>
          <a:lstStyle>
            <a:lvl1pPr algn="r">
              <a:defRPr sz="1300"/>
            </a:lvl1pPr>
          </a:lstStyle>
          <a:p>
            <a:fld id="{2DC860D3-DD36-4217-AAA7-1F142548E26C}" type="datetimeFigureOut">
              <a:rPr lang="en-US" smtClean="0"/>
              <a:t>10/25/2019</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4" tIns="48332" rIns="96664" bIns="48332" rtlCol="0" anchor="ctr"/>
          <a:lstStyle/>
          <a:p>
            <a:endParaRPr lang="en-US"/>
          </a:p>
        </p:txBody>
      </p:sp>
      <p:sp>
        <p:nvSpPr>
          <p:cNvPr id="5" name="Notes Placeholder 4"/>
          <p:cNvSpPr>
            <a:spLocks noGrp="1"/>
          </p:cNvSpPr>
          <p:nvPr>
            <p:ph type="body" sz="quarter" idx="3"/>
          </p:nvPr>
        </p:nvSpPr>
        <p:spPr>
          <a:xfrm>
            <a:off x="731520" y="4560571"/>
            <a:ext cx="5852160" cy="4320541"/>
          </a:xfrm>
          <a:prstGeom prst="rect">
            <a:avLst/>
          </a:prstGeom>
        </p:spPr>
        <p:txBody>
          <a:bodyPr vert="horz" lIns="96664" tIns="48332" rIns="96664" bIns="4833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9119474"/>
            <a:ext cx="3169920" cy="480061"/>
          </a:xfrm>
          <a:prstGeom prst="rect">
            <a:avLst/>
          </a:prstGeom>
        </p:spPr>
        <p:txBody>
          <a:bodyPr vert="horz" lIns="96664" tIns="48332" rIns="96664" bIns="48332" rtlCol="0" anchor="b"/>
          <a:lstStyle>
            <a:lvl1pPr algn="l">
              <a:defRPr sz="1300"/>
            </a:lvl1pPr>
          </a:lstStyle>
          <a:p>
            <a:endParaRPr lang="en-US"/>
          </a:p>
        </p:txBody>
      </p:sp>
      <p:sp>
        <p:nvSpPr>
          <p:cNvPr id="7" name="Slide Number Placeholder 6"/>
          <p:cNvSpPr>
            <a:spLocks noGrp="1"/>
          </p:cNvSpPr>
          <p:nvPr>
            <p:ph type="sldNum" sz="quarter" idx="5"/>
          </p:nvPr>
        </p:nvSpPr>
        <p:spPr>
          <a:xfrm>
            <a:off x="4143588" y="9119474"/>
            <a:ext cx="3169920" cy="480061"/>
          </a:xfrm>
          <a:prstGeom prst="rect">
            <a:avLst/>
          </a:prstGeom>
        </p:spPr>
        <p:txBody>
          <a:bodyPr vert="horz" lIns="96664" tIns="48332" rIns="96664" bIns="48332" rtlCol="0" anchor="b"/>
          <a:lstStyle>
            <a:lvl1pPr algn="r">
              <a:defRPr sz="1300"/>
            </a:lvl1pPr>
          </a:lstStyle>
          <a:p>
            <a:fld id="{11C8A19F-B9D7-4AF0-BACC-B2EEAA448648}" type="slidenum">
              <a:rPr lang="en-US" smtClean="0"/>
              <a:t>‹#›</a:t>
            </a:fld>
            <a:endParaRPr lang="en-US"/>
          </a:p>
        </p:txBody>
      </p:sp>
    </p:spTree>
    <p:extLst>
      <p:ext uri="{BB962C8B-B14F-4D97-AF65-F5344CB8AC3E}">
        <p14:creationId xmlns:p14="http://schemas.microsoft.com/office/powerpoint/2010/main" val="1177494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morning,</a:t>
            </a:r>
            <a:r>
              <a:rPr lang="en-US" baseline="0" dirty="0" smtClean="0"/>
              <a:t> My name is Leanne Willie and I work as employee benefits consultant for HUB International.  First I would like to thank </a:t>
            </a:r>
            <a:r>
              <a:rPr lang="en-US" baseline="0" smtClean="0"/>
              <a:t>Travel </a:t>
            </a:r>
            <a:r>
              <a:rPr lang="en-US" baseline="0" smtClean="0"/>
              <a:t>Nunavut </a:t>
            </a:r>
            <a:r>
              <a:rPr lang="en-US" baseline="0" dirty="0" smtClean="0"/>
              <a:t>for reaching out to HUB to add Employee Benefits to the member offering but more important giving me the opportunity to come here to present to you today.  This is my time up here and it is simply beautiful.  </a:t>
            </a:r>
          </a:p>
          <a:p>
            <a:endParaRPr lang="en-US" baseline="0" dirty="0" smtClean="0"/>
          </a:p>
          <a:p>
            <a:r>
              <a:rPr lang="en-US" baseline="0" dirty="0" smtClean="0"/>
              <a:t>There is a brochure and a form for a request to a quote.  We will be reviewing this later in the presentation and if it end up being something that you are interested in I can get the quote done while I am here until Wednesday.  We also have some draws to make so please complete the ballot as well.  </a:t>
            </a:r>
          </a:p>
          <a:p>
            <a:endParaRPr lang="en-US" baseline="0" dirty="0" smtClean="0"/>
          </a:p>
          <a:p>
            <a:r>
              <a:rPr lang="en-US" baseline="0" dirty="0" smtClean="0"/>
              <a:t>Now by a show of how many of you currently have a benefit plan in place whether if just for yourself or for you and your employees?</a:t>
            </a:r>
          </a:p>
          <a:p>
            <a:endParaRPr lang="en-US" baseline="0" dirty="0" smtClean="0"/>
          </a:p>
          <a:p>
            <a:r>
              <a:rPr lang="en-US" baseline="0" dirty="0" smtClean="0"/>
              <a:t>How many of you either owners or work for a company that has 10 or more employees.  </a:t>
            </a:r>
          </a:p>
          <a:p>
            <a:endParaRPr lang="en-US" baseline="0" dirty="0" smtClean="0"/>
          </a:p>
          <a:p>
            <a:r>
              <a:rPr lang="en-US" baseline="0" dirty="0" smtClean="0"/>
              <a:t>Great, now I have understanding of my audience and how I can may be able to help you today regarding employee benefits.</a:t>
            </a:r>
          </a:p>
          <a:p>
            <a:endParaRPr lang="en-US" dirty="0"/>
          </a:p>
        </p:txBody>
      </p:sp>
      <p:sp>
        <p:nvSpPr>
          <p:cNvPr id="4" name="Slide Number Placeholder 3"/>
          <p:cNvSpPr>
            <a:spLocks noGrp="1"/>
          </p:cNvSpPr>
          <p:nvPr>
            <p:ph type="sldNum" sz="quarter" idx="10"/>
          </p:nvPr>
        </p:nvSpPr>
        <p:spPr/>
        <p:txBody>
          <a:bodyPr/>
          <a:lstStyle/>
          <a:p>
            <a:fld id="{11C8A19F-B9D7-4AF0-BACC-B2EEAA448648}" type="slidenum">
              <a:rPr lang="en-US" smtClean="0"/>
              <a:t>1</a:t>
            </a:fld>
            <a:endParaRPr lang="en-US" dirty="0"/>
          </a:p>
        </p:txBody>
      </p:sp>
    </p:spTree>
    <p:extLst>
      <p:ext uri="{BB962C8B-B14F-4D97-AF65-F5344CB8AC3E}">
        <p14:creationId xmlns:p14="http://schemas.microsoft.com/office/powerpoint/2010/main" val="4059598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part of Benefit</a:t>
            </a:r>
            <a:r>
              <a:rPr lang="en-US" baseline="0" dirty="0" smtClean="0"/>
              <a:t> Strategy at</a:t>
            </a:r>
            <a:r>
              <a:rPr lang="en-US" dirty="0" smtClean="0"/>
              <a:t> HUB we can</a:t>
            </a:r>
            <a:r>
              <a:rPr lang="en-US" baseline="0" dirty="0" smtClean="0"/>
              <a:t> help identify businesses or individuals on how to prepare for the unexpected and manage their risks.  </a:t>
            </a:r>
          </a:p>
          <a:p>
            <a:endParaRPr lang="en-US" baseline="0" dirty="0" smtClean="0"/>
          </a:p>
          <a:p>
            <a:r>
              <a:rPr lang="en-US" dirty="0" smtClean="0"/>
              <a:t>Some organizations </a:t>
            </a:r>
            <a:r>
              <a:rPr lang="en-US" baseline="0" dirty="0" smtClean="0"/>
              <a:t>fall into the trap of managing risk by the likelihood of the event, while not fully considering cost exposure.</a:t>
            </a:r>
          </a:p>
          <a:p>
            <a:endParaRPr lang="en-US" baseline="0" dirty="0" smtClean="0"/>
          </a:p>
          <a:p>
            <a:r>
              <a:rPr lang="en-US" baseline="0" dirty="0" smtClean="0"/>
              <a:t>The risks we tend to see in the market would be gaps with the disability policies, </a:t>
            </a:r>
            <a:r>
              <a:rPr lang="en-US" baseline="0" dirty="0" smtClean="0"/>
              <a:t>Prescription Drug Plans within benefit program and Travel Health Coverage</a:t>
            </a:r>
          </a:p>
          <a:p>
            <a:endParaRPr lang="en-US" baseline="0" dirty="0" smtClean="0"/>
          </a:p>
          <a:p>
            <a:r>
              <a:rPr lang="en-US" baseline="0" dirty="0" smtClean="0"/>
              <a:t>As part of your Benefits Strategy we could help with reviewing the potential risks areas and developing </a:t>
            </a:r>
            <a:r>
              <a:rPr lang="en-US" baseline="0" dirty="0" smtClean="0"/>
              <a:t>cost effective solutions</a:t>
            </a:r>
            <a:r>
              <a:rPr lang="en-US" baseline="0" dirty="0" smtClean="0"/>
              <a:t>.</a:t>
            </a:r>
          </a:p>
          <a:p>
            <a:endParaRPr lang="en-US" baseline="0" dirty="0" smtClean="0"/>
          </a:p>
          <a:p>
            <a:pPr defTabSz="940299">
              <a:defRPr/>
            </a:pPr>
            <a:r>
              <a:rPr lang="en-US" baseline="0" dirty="0" smtClean="0">
                <a:solidFill>
                  <a:srgbClr val="FF0000"/>
                </a:solidFill>
              </a:rPr>
              <a:t>A lot of time you don’t realize the risk exposure and the cost impact to your company until an event happens.</a:t>
            </a:r>
          </a:p>
          <a:p>
            <a:pPr defTabSz="940299">
              <a:defRPr/>
            </a:pPr>
            <a:r>
              <a:rPr lang="en-US" baseline="0" dirty="0" smtClean="0">
                <a:solidFill>
                  <a:srgbClr val="FF0000"/>
                </a:solidFill>
              </a:rPr>
              <a:t>Example.  Extension of benefits policy for someone going off on LTD.  Do you continue to maintain coverage for Health and Dental or is there a policy in place.  </a:t>
            </a:r>
            <a:endParaRPr lang="en-US" baseline="0" dirty="0" smtClean="0">
              <a:solidFill>
                <a:srgbClr val="FF0000"/>
              </a:solidFill>
            </a:endParaRPr>
          </a:p>
          <a:p>
            <a:pPr defTabSz="940299">
              <a:defRPr/>
            </a:pPr>
            <a:endParaRPr lang="en-US" baseline="0"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11C8A19F-B9D7-4AF0-BACC-B2EEAA448648}" type="slidenum">
              <a:rPr lang="en-US" smtClean="0"/>
              <a:t>10</a:t>
            </a:fld>
            <a:endParaRPr lang="en-US" dirty="0"/>
          </a:p>
        </p:txBody>
      </p:sp>
    </p:spTree>
    <p:extLst>
      <p:ext uri="{BB962C8B-B14F-4D97-AF65-F5344CB8AC3E}">
        <p14:creationId xmlns:p14="http://schemas.microsoft.com/office/powerpoint/2010/main" val="2377595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By </a:t>
            </a:r>
            <a:r>
              <a:rPr lang="en-US" dirty="0" smtClean="0">
                <a:effectLst/>
              </a:rPr>
              <a:t>offering comprehensive employee benefits that can help employers not only attract and retain talent but also boost overall worker morale while reducing employee absenteeism and stress.</a:t>
            </a:r>
          </a:p>
          <a:p>
            <a:r>
              <a:rPr lang="en-US" dirty="0" smtClean="0">
                <a:effectLst/>
              </a:rPr>
              <a:t>  </a:t>
            </a:r>
          </a:p>
          <a:p>
            <a:r>
              <a:rPr lang="en-US" dirty="0" smtClean="0">
                <a:effectLst/>
              </a:rPr>
              <a:t>The</a:t>
            </a:r>
            <a:r>
              <a:rPr lang="en-US" baseline="0" dirty="0" smtClean="0">
                <a:effectLst/>
              </a:rPr>
              <a:t> traditional benefit plan would include  When I meet with clients we review their needs etc.</a:t>
            </a:r>
          </a:p>
          <a:p>
            <a:endParaRPr lang="en-US" baseline="0" dirty="0" smtClean="0">
              <a:effectLst/>
            </a:endParaRPr>
          </a:p>
          <a:p>
            <a:r>
              <a:rPr lang="en-US" b="1" baseline="0" dirty="0" smtClean="0">
                <a:effectLst/>
              </a:rPr>
              <a:t>Life Benefit </a:t>
            </a:r>
            <a:r>
              <a:rPr lang="en-US" baseline="0" dirty="0" smtClean="0">
                <a:effectLst/>
              </a:rPr>
              <a:t>– Flat or 1X Annual Salary</a:t>
            </a:r>
          </a:p>
          <a:p>
            <a:r>
              <a:rPr lang="en-US" b="1" baseline="0" dirty="0" smtClean="0">
                <a:effectLst/>
              </a:rPr>
              <a:t>Dependent Life</a:t>
            </a:r>
            <a:r>
              <a:rPr lang="en-US" baseline="0" dirty="0" smtClean="0">
                <a:effectLst/>
              </a:rPr>
              <a:t> – some carries this is a mandatory benefit that needs to be included.  </a:t>
            </a:r>
            <a:r>
              <a:rPr lang="en-US" baseline="0" dirty="0" err="1" smtClean="0">
                <a:effectLst/>
              </a:rPr>
              <a:t>Offes</a:t>
            </a:r>
            <a:r>
              <a:rPr lang="en-US" baseline="0" dirty="0" smtClean="0">
                <a:effectLst/>
              </a:rPr>
              <a:t> $5,000-10,000 benefit.</a:t>
            </a:r>
          </a:p>
          <a:p>
            <a:endParaRPr lang="en-US" baseline="0" dirty="0" smtClean="0">
              <a:effectLst/>
            </a:endParaRPr>
          </a:p>
          <a:p>
            <a:r>
              <a:rPr lang="en-US" b="1" baseline="0" dirty="0" smtClean="0">
                <a:effectLst/>
              </a:rPr>
              <a:t>Short Term Disability </a:t>
            </a:r>
            <a:r>
              <a:rPr lang="en-US" baseline="0" dirty="0" smtClean="0">
                <a:effectLst/>
              </a:rPr>
              <a:t>– EI program that offers min benefit.  Not enough for higher income earners so companies look at add this benefit.  If you offer this program through your company you may qualify for a reduction on your EI premiums</a:t>
            </a:r>
          </a:p>
          <a:p>
            <a:endParaRPr lang="en-US" baseline="0" dirty="0" smtClean="0">
              <a:effectLst/>
            </a:endParaRPr>
          </a:p>
          <a:p>
            <a:r>
              <a:rPr lang="en-US" b="1" baseline="0" dirty="0" smtClean="0">
                <a:effectLst/>
              </a:rPr>
              <a:t>Long Term Disability </a:t>
            </a:r>
            <a:r>
              <a:rPr lang="en-US" baseline="0" dirty="0" smtClean="0">
                <a:effectLst/>
              </a:rPr>
              <a:t>– there is options available for this benefit.</a:t>
            </a:r>
          </a:p>
          <a:p>
            <a:endParaRPr lang="en-US" baseline="0" dirty="0" smtClean="0">
              <a:effectLst/>
            </a:endParaRPr>
          </a:p>
          <a:p>
            <a:r>
              <a:rPr lang="en-US" baseline="0" dirty="0" smtClean="0">
                <a:effectLst/>
              </a:rPr>
              <a:t>Health – </a:t>
            </a:r>
            <a:r>
              <a:rPr lang="en-US" baseline="0" dirty="0" err="1" smtClean="0">
                <a:effectLst/>
              </a:rPr>
              <a:t>paramedicals</a:t>
            </a:r>
            <a:r>
              <a:rPr lang="en-US" baseline="0" dirty="0" smtClean="0">
                <a:effectLst/>
              </a:rPr>
              <a:t> massage, </a:t>
            </a:r>
            <a:r>
              <a:rPr lang="en-US" baseline="0" dirty="0" err="1" smtClean="0">
                <a:effectLst/>
              </a:rPr>
              <a:t>Chirpractor</a:t>
            </a:r>
            <a:r>
              <a:rPr lang="en-US" baseline="0" dirty="0" smtClean="0">
                <a:effectLst/>
              </a:rPr>
              <a:t>, prescription drugs etc.</a:t>
            </a:r>
          </a:p>
          <a:p>
            <a:endParaRPr lang="en-US" baseline="0" dirty="0" smtClean="0">
              <a:effectLst/>
            </a:endParaRPr>
          </a:p>
          <a:p>
            <a:r>
              <a:rPr lang="en-US" baseline="0" dirty="0" smtClean="0">
                <a:effectLst/>
              </a:rPr>
              <a:t>Dental – </a:t>
            </a:r>
          </a:p>
          <a:p>
            <a:endParaRPr lang="en-US" baseline="0" dirty="0" smtClean="0">
              <a:effectLst/>
            </a:endParaRPr>
          </a:p>
          <a:p>
            <a:r>
              <a:rPr lang="en-US" baseline="0" dirty="0" smtClean="0">
                <a:effectLst/>
              </a:rPr>
              <a:t>Travel – if you or your employees travel outside of the country lots you might also want to consider Business Travel.  Most plans have a stability clause 60 days business  (explain what that is) built in on their group plan but if they have to travel for work we can help with a policy to reduce the stability period.</a:t>
            </a:r>
            <a:endParaRPr lang="en-US" dirty="0" smtClean="0">
              <a:effectLst/>
            </a:endParaRPr>
          </a:p>
        </p:txBody>
      </p:sp>
      <p:sp>
        <p:nvSpPr>
          <p:cNvPr id="4" name="Slide Number Placeholder 3"/>
          <p:cNvSpPr>
            <a:spLocks noGrp="1"/>
          </p:cNvSpPr>
          <p:nvPr>
            <p:ph type="sldNum" sz="quarter" idx="10"/>
          </p:nvPr>
        </p:nvSpPr>
        <p:spPr/>
        <p:txBody>
          <a:bodyPr/>
          <a:lstStyle/>
          <a:p>
            <a:fld id="{11C8A19F-B9D7-4AF0-BACC-B2EEAA448648}" type="slidenum">
              <a:rPr lang="en-US" smtClean="0"/>
              <a:t>11</a:t>
            </a:fld>
            <a:endParaRPr lang="en-US"/>
          </a:p>
        </p:txBody>
      </p:sp>
    </p:spTree>
    <p:extLst>
      <p:ext uri="{BB962C8B-B14F-4D97-AF65-F5344CB8AC3E}">
        <p14:creationId xmlns:p14="http://schemas.microsoft.com/office/powerpoint/2010/main" val="2821587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list of other</a:t>
            </a:r>
            <a:r>
              <a:rPr lang="en-US" baseline="0" dirty="0" smtClean="0"/>
              <a:t> benefits that you can include under your benefit plan.  Some of the </a:t>
            </a:r>
            <a:r>
              <a:rPr lang="en-US" baseline="0" dirty="0" smtClean="0"/>
              <a:t>insurance companies </a:t>
            </a:r>
            <a:r>
              <a:rPr lang="en-US" baseline="0" dirty="0" smtClean="0"/>
              <a:t>that we work automatically include the Employee and Family Assistance program.    </a:t>
            </a:r>
            <a:endParaRPr lang="en-US" baseline="0" dirty="0" smtClean="0"/>
          </a:p>
          <a:p>
            <a:endParaRPr lang="en-US" baseline="0" dirty="0" smtClean="0"/>
          </a:p>
          <a:p>
            <a:r>
              <a:rPr lang="en-US" baseline="0" dirty="0" smtClean="0"/>
              <a:t>This </a:t>
            </a:r>
            <a:r>
              <a:rPr lang="en-US" baseline="0" dirty="0" smtClean="0"/>
              <a:t>is a program that is very helpful to promote the work/life balance for the employees. </a:t>
            </a:r>
          </a:p>
          <a:p>
            <a:endParaRPr lang="en-US" baseline="0" dirty="0" smtClean="0"/>
          </a:p>
          <a:p>
            <a:r>
              <a:rPr lang="en-US" baseline="0" dirty="0" smtClean="0"/>
              <a:t>Critical </a:t>
            </a:r>
            <a:r>
              <a:rPr lang="en-US" baseline="0" dirty="0" smtClean="0"/>
              <a:t>Illness is also becoming a lot more popular to include on the plan. Most of us know someone that has been diagnosed with or suffered a from a critical illness such as Cancer, Stroke or Heart </a:t>
            </a:r>
            <a:r>
              <a:rPr lang="en-US" baseline="0" dirty="0" smtClean="0"/>
              <a:t>A</a:t>
            </a:r>
          </a:p>
          <a:p>
            <a:r>
              <a:rPr lang="en-US" baseline="0" dirty="0" err="1" smtClean="0"/>
              <a:t>ttack</a:t>
            </a:r>
            <a:r>
              <a:rPr lang="en-US" baseline="0" dirty="0" smtClean="0"/>
              <a:t> </a:t>
            </a:r>
            <a:r>
              <a:rPr lang="en-US" baseline="0" dirty="0" smtClean="0"/>
              <a:t>to name a couple.  This coverage can supplement the coverage provided through your health, life or even disability plans giving an extra layer of financial protection. </a:t>
            </a:r>
            <a:r>
              <a:rPr lang="en-US" sz="1200" b="0" i="0" u="none" strike="noStrike" kern="1200" baseline="0" dirty="0" smtClean="0">
                <a:solidFill>
                  <a:schemeClr val="tx1"/>
                </a:solidFill>
                <a:latin typeface="+mn-lt"/>
                <a:ea typeface="+mn-ea"/>
                <a:cs typeface="+mn-cs"/>
              </a:rPr>
              <a:t>If you are diagnosed with one of the covered conditions defined within the plan, this benefit will pay a one‑time, lump‑sum</a:t>
            </a:r>
          </a:p>
          <a:p>
            <a:r>
              <a:rPr lang="en-US" sz="1200" b="0" i="0" u="none" strike="noStrike" kern="1200" baseline="0" dirty="0" smtClean="0">
                <a:solidFill>
                  <a:schemeClr val="tx1"/>
                </a:solidFill>
                <a:latin typeface="+mn-lt"/>
                <a:ea typeface="+mn-ea"/>
                <a:cs typeface="+mn-cs"/>
              </a:rPr>
              <a:t>cash benefit tax-free that you can use in any manner you wish.</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Personal Health Care Spending Account can also be used alone or as a complement to an existing benefit plan.  It provides the flexibility and freedom to spend the benefit dollars on whichever expenses are incurred.  Example, instead of putting vision coverage under the benefit plan, some of my company include $200 PHSP.  </a:t>
            </a:r>
          </a:p>
          <a:p>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1C8A19F-B9D7-4AF0-BACC-B2EEAA448648}" type="slidenum">
              <a:rPr lang="en-US" smtClean="0"/>
              <a:t>12</a:t>
            </a:fld>
            <a:endParaRPr lang="en-US"/>
          </a:p>
        </p:txBody>
      </p:sp>
    </p:spTree>
    <p:extLst>
      <p:ext uri="{BB962C8B-B14F-4D97-AF65-F5344CB8AC3E}">
        <p14:creationId xmlns:p14="http://schemas.microsoft.com/office/powerpoint/2010/main" val="1476709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cost of benefit plan is determined by the following</a:t>
            </a:r>
          </a:p>
          <a:p>
            <a:endParaRPr lang="en-US" dirty="0" smtClean="0"/>
          </a:p>
          <a:p>
            <a:r>
              <a:rPr lang="en-US" dirty="0" smtClean="0"/>
              <a:t>Demographics</a:t>
            </a:r>
            <a:r>
              <a:rPr lang="en-US" baseline="0" dirty="0" smtClean="0"/>
              <a:t> – This is not like when you turn age 55 and get discounts because you are senior .  The older you are the more you have to pay.  So a group with 5 employees over the age 40 (and yes II would be in that group) rates would be higher than a group 30 year olds.  This is why sometimes it is good to have blend to make the average age come down.  </a:t>
            </a:r>
          </a:p>
          <a:p>
            <a:endParaRPr lang="en-US" baseline="0" dirty="0" smtClean="0"/>
          </a:p>
          <a:p>
            <a:r>
              <a:rPr lang="en-US" baseline="0" dirty="0" smtClean="0"/>
              <a:t>Size of Group-  This is </a:t>
            </a:r>
            <a:r>
              <a:rPr lang="en-US" baseline="0" dirty="0" err="1" smtClean="0"/>
              <a:t>kinda</a:t>
            </a:r>
            <a:r>
              <a:rPr lang="en-US" baseline="0" dirty="0" smtClean="0"/>
              <a:t> like economy of sales  The more you have coming on a tour I would imagine the better the price gets per person.  Similar in the group pricing, the more employees you have in order to spread the greater risk the better the pricing becomes.  So a group of 4 employees could be paying higher than a group with 20 employees at the beginning.  </a:t>
            </a:r>
          </a:p>
          <a:p>
            <a:endParaRPr lang="en-US" baseline="0" dirty="0" smtClean="0"/>
          </a:p>
          <a:p>
            <a:r>
              <a:rPr lang="en-US" baseline="0" dirty="0" smtClean="0"/>
              <a:t>Industry – also plays a role in the pricing.  In the insurance language they call it white collar vs blue collar or you can think office staff vs staff in the field that would have a greater risk of getting injured.  </a:t>
            </a:r>
          </a:p>
          <a:p>
            <a:endParaRPr lang="en-US" baseline="0" dirty="0" smtClean="0"/>
          </a:p>
          <a:p>
            <a:r>
              <a:rPr lang="en-US" baseline="0" dirty="0" smtClean="0"/>
              <a:t>Plan Design – as I stated before when looking at the plan we help to navigate and design to ensure you are putting a plan that is not only priced on your budget today but for the future.  We don’t have a crystal ball to see what the future holds but do know what some of the major drivers are for the plan.  Example vision and orthodontics are big ticket items that tend to increase the usage of a plan if you have lots of families.  </a:t>
            </a:r>
          </a:p>
          <a:p>
            <a:endParaRPr lang="en-US" baseline="0" dirty="0" smtClean="0"/>
          </a:p>
          <a:p>
            <a:pPr marL="14150" marR="5660">
              <a:spcAft>
                <a:spcPts val="669"/>
              </a:spcAft>
            </a:pPr>
            <a:r>
              <a:rPr lang="en-US" sz="1200" dirty="0" smtClean="0">
                <a:solidFill>
                  <a:srgbClr val="263845"/>
                </a:solidFill>
                <a:latin typeface="Gotham Book" pitchFamily="50" charset="0"/>
                <a:cs typeface="Gotham Book" pitchFamily="50" charset="0"/>
              </a:rPr>
              <a:t>HUB </a:t>
            </a:r>
            <a:r>
              <a:rPr lang="en-US" sz="1200" dirty="0" smtClean="0">
                <a:solidFill>
                  <a:srgbClr val="263845"/>
                </a:solidFill>
                <a:latin typeface="Gotham Book" pitchFamily="50" charset="0"/>
                <a:cs typeface="Gotham Book" pitchFamily="50" charset="0"/>
              </a:rPr>
              <a:t>has</a:t>
            </a:r>
            <a:r>
              <a:rPr lang="en-US" sz="1200" baseline="0" dirty="0" smtClean="0">
                <a:solidFill>
                  <a:srgbClr val="263845"/>
                </a:solidFill>
                <a:latin typeface="Gotham Book" pitchFamily="50" charset="0"/>
                <a:cs typeface="Gotham Book" pitchFamily="50" charset="0"/>
              </a:rPr>
              <a:t> developed a program that has provided </a:t>
            </a:r>
            <a:r>
              <a:rPr lang="en-US" sz="1200" dirty="0" smtClean="0">
                <a:solidFill>
                  <a:srgbClr val="263845"/>
                </a:solidFill>
                <a:latin typeface="Gotham Book" pitchFamily="50" charset="0"/>
                <a:cs typeface="Gotham Book" pitchFamily="50" charset="0"/>
              </a:rPr>
              <a:t>an aggregate solution that dedicated to similarly sized companies,  By</a:t>
            </a:r>
            <a:r>
              <a:rPr lang="en-US" sz="1200" baseline="0" dirty="0" smtClean="0">
                <a:solidFill>
                  <a:srgbClr val="263845"/>
                </a:solidFill>
                <a:latin typeface="Gotham Book" pitchFamily="50" charset="0"/>
                <a:cs typeface="Gotham Book" pitchFamily="50" charset="0"/>
              </a:rPr>
              <a:t> doing this </a:t>
            </a:r>
            <a:r>
              <a:rPr lang="en-US" sz="1200" dirty="0" smtClean="0">
                <a:solidFill>
                  <a:srgbClr val="263845"/>
                </a:solidFill>
                <a:latin typeface="Gotham Book" pitchFamily="50" charset="0"/>
                <a:cs typeface="Gotham Book" pitchFamily="50" charset="0"/>
              </a:rPr>
              <a:t>we can offer protection against cost fluctuations by spreading out risk and providing rate stability.</a:t>
            </a:r>
          </a:p>
          <a:p>
            <a:endParaRPr lang="en-US" dirty="0"/>
          </a:p>
        </p:txBody>
      </p:sp>
      <p:sp>
        <p:nvSpPr>
          <p:cNvPr id="4" name="Slide Number Placeholder 3"/>
          <p:cNvSpPr>
            <a:spLocks noGrp="1"/>
          </p:cNvSpPr>
          <p:nvPr>
            <p:ph type="sldNum" sz="quarter" idx="10"/>
          </p:nvPr>
        </p:nvSpPr>
        <p:spPr/>
        <p:txBody>
          <a:bodyPr/>
          <a:lstStyle/>
          <a:p>
            <a:fld id="{11C8A19F-B9D7-4AF0-BACC-B2EEAA448648}" type="slidenum">
              <a:rPr lang="en-US" smtClean="0"/>
              <a:t>13</a:t>
            </a:fld>
            <a:endParaRPr lang="en-US"/>
          </a:p>
        </p:txBody>
      </p:sp>
    </p:spTree>
    <p:extLst>
      <p:ext uri="{BB962C8B-B14F-4D97-AF65-F5344CB8AC3E}">
        <p14:creationId xmlns:p14="http://schemas.microsoft.com/office/powerpoint/2010/main" val="2067627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saw a new in the small to medium market and developed a program that has</a:t>
            </a:r>
            <a:r>
              <a:rPr lang="en-US" baseline="0" dirty="0" smtClean="0"/>
              <a:t> options of different levels of benefits to help satisfy your employees but still protecting the bottom line for you.   This is also my area of expertise and what a majority of my clients are that I handle.</a:t>
            </a:r>
          </a:p>
          <a:p>
            <a:endParaRPr lang="en-US" baseline="0" dirty="0" smtClean="0"/>
          </a:p>
          <a:p>
            <a:r>
              <a:rPr lang="en-US" baseline="0" dirty="0" smtClean="0"/>
              <a:t>We </a:t>
            </a:r>
            <a:r>
              <a:rPr lang="en-US" baseline="0" dirty="0" smtClean="0"/>
              <a:t>had recognized that it could be very overwhelming or challenging to find the ideal benefits </a:t>
            </a:r>
            <a:r>
              <a:rPr lang="en-US" baseline="0" dirty="0" smtClean="0"/>
              <a:t>package</a:t>
            </a:r>
          </a:p>
          <a:p>
            <a:endParaRPr lang="en-US" baseline="0" dirty="0" smtClean="0"/>
          </a:p>
          <a:p>
            <a:r>
              <a:rPr lang="en-US" baseline="0" dirty="0" smtClean="0"/>
              <a:t>HUB Complete is a employee benefits package  program that is exclusive to our company for small business with 2-10 employees that does not currently have any coverage in place.  </a:t>
            </a:r>
          </a:p>
          <a:p>
            <a:endParaRPr lang="en-US" baseline="0" dirty="0" smtClean="0"/>
          </a:p>
          <a:p>
            <a:r>
              <a:rPr lang="en-US" baseline="0" dirty="0" smtClean="0"/>
              <a:t>Two </a:t>
            </a:r>
            <a:r>
              <a:rPr lang="en-US" baseline="0" dirty="0" smtClean="0"/>
              <a:t>key component of this plan for some of you would be that is could cover seasonal employees as long as they work 8 months of the year </a:t>
            </a:r>
            <a:endParaRPr lang="en-US" baseline="0" dirty="0" smtClean="0"/>
          </a:p>
          <a:p>
            <a:endParaRPr lang="en-US" baseline="0" dirty="0" smtClean="0"/>
          </a:p>
          <a:p>
            <a:r>
              <a:rPr lang="en-US" baseline="0" dirty="0" smtClean="0"/>
              <a:t>as </a:t>
            </a:r>
            <a:r>
              <a:rPr lang="en-US" baseline="0" dirty="0" smtClean="0"/>
              <a:t>well as independent contractors that are working exclusively for your company would be eligible for the Bronze and Silver plan design only.</a:t>
            </a:r>
            <a:endParaRPr lang="en-US" dirty="0"/>
          </a:p>
        </p:txBody>
      </p:sp>
      <p:sp>
        <p:nvSpPr>
          <p:cNvPr id="4" name="Slide Number Placeholder 3"/>
          <p:cNvSpPr>
            <a:spLocks noGrp="1"/>
          </p:cNvSpPr>
          <p:nvPr>
            <p:ph type="sldNum" sz="quarter" idx="10"/>
          </p:nvPr>
        </p:nvSpPr>
        <p:spPr/>
        <p:txBody>
          <a:bodyPr/>
          <a:lstStyle/>
          <a:p>
            <a:fld id="{11C8A19F-B9D7-4AF0-BACC-B2EEAA448648}" type="slidenum">
              <a:rPr lang="en-US" smtClean="0"/>
              <a:t>14</a:t>
            </a:fld>
            <a:endParaRPr lang="en-US"/>
          </a:p>
        </p:txBody>
      </p:sp>
    </p:spTree>
    <p:extLst>
      <p:ext uri="{BB962C8B-B14F-4D97-AF65-F5344CB8AC3E}">
        <p14:creationId xmlns:p14="http://schemas.microsoft.com/office/powerpoint/2010/main" val="1462246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4150" marR="5660">
              <a:spcAft>
                <a:spcPts val="669"/>
              </a:spcAft>
            </a:pPr>
            <a:r>
              <a:rPr lang="en-US" sz="1200" dirty="0" smtClean="0">
                <a:solidFill>
                  <a:srgbClr val="263845"/>
                </a:solidFill>
                <a:latin typeface="Gotham Book" pitchFamily="50" charset="0"/>
                <a:cs typeface="Gotham Book" pitchFamily="50" charset="0"/>
              </a:rPr>
              <a:t>You have a copy</a:t>
            </a:r>
            <a:r>
              <a:rPr lang="en-US" sz="1200" baseline="0" dirty="0" smtClean="0">
                <a:solidFill>
                  <a:srgbClr val="263845"/>
                </a:solidFill>
                <a:latin typeface="Gotham Book" pitchFamily="50" charset="0"/>
                <a:cs typeface="Gotham Book" pitchFamily="50" charset="0"/>
              </a:rPr>
              <a:t> of this brochure outlining the three different plan designs Bronze Silver and Gold.  Under the gold plan design there is a couple plan design add-ons that you can select such at Short Term Disability any size of group and Orthodontic coverage for groups of 3 lives of more .  </a:t>
            </a:r>
          </a:p>
          <a:p>
            <a:pPr marL="14150" marR="5660">
              <a:spcAft>
                <a:spcPts val="669"/>
              </a:spcAft>
            </a:pPr>
            <a:endParaRPr lang="en-US" sz="1200" baseline="0" dirty="0" smtClean="0">
              <a:solidFill>
                <a:srgbClr val="263845"/>
              </a:solidFill>
              <a:latin typeface="Gotham Book" pitchFamily="50" charset="0"/>
              <a:cs typeface="Gotham Book" pitchFamily="50" charset="0"/>
            </a:endParaRPr>
          </a:p>
          <a:p>
            <a:pPr marL="14150" marR="5660">
              <a:spcAft>
                <a:spcPts val="669"/>
              </a:spcAft>
            </a:pPr>
            <a:endParaRPr lang="en-US" sz="1200" dirty="0" smtClean="0">
              <a:solidFill>
                <a:srgbClr val="263845"/>
              </a:solidFill>
              <a:latin typeface="Gotham Book" pitchFamily="50" charset="0"/>
              <a:cs typeface="Gotham Book" pitchFamily="50" charset="0"/>
            </a:endParaRPr>
          </a:p>
          <a:p>
            <a:pPr marL="14150" marR="5660">
              <a:spcAft>
                <a:spcPts val="669"/>
              </a:spcAft>
            </a:pPr>
            <a:r>
              <a:rPr lang="en-US" sz="1200" dirty="0" smtClean="0">
                <a:solidFill>
                  <a:srgbClr val="263845"/>
                </a:solidFill>
                <a:latin typeface="Gotham Book" pitchFamily="50" charset="0"/>
                <a:cs typeface="Gotham Book" pitchFamily="50" charset="0"/>
              </a:rPr>
              <a:t>Add feature at no additional cost  Employee</a:t>
            </a:r>
            <a:r>
              <a:rPr lang="en-US" sz="1200" baseline="0" dirty="0" smtClean="0">
                <a:solidFill>
                  <a:srgbClr val="263845"/>
                </a:solidFill>
                <a:latin typeface="Gotham Book" pitchFamily="50" charset="0"/>
                <a:cs typeface="Gotham Book" pitchFamily="50" charset="0"/>
              </a:rPr>
              <a:t> and Family Assistance </a:t>
            </a:r>
            <a:r>
              <a:rPr lang="en-US" sz="1200" baseline="0" dirty="0" smtClean="0">
                <a:solidFill>
                  <a:srgbClr val="263845"/>
                </a:solidFill>
                <a:latin typeface="Gotham Book" pitchFamily="50" charset="0"/>
                <a:cs typeface="Gotham Book" pitchFamily="50" charset="0"/>
              </a:rPr>
              <a:t>Program along with the others that are listed.   </a:t>
            </a:r>
            <a:endParaRPr lang="en-US" sz="1200" dirty="0" smtClean="0">
              <a:solidFill>
                <a:srgbClr val="263845"/>
              </a:solidFill>
              <a:latin typeface="Gotham Book" pitchFamily="50" charset="0"/>
              <a:cs typeface="Gotham Book" pitchFamily="50" charset="0"/>
            </a:endParaRPr>
          </a:p>
          <a:p>
            <a:endParaRPr lang="en-US" dirty="0"/>
          </a:p>
        </p:txBody>
      </p:sp>
      <p:sp>
        <p:nvSpPr>
          <p:cNvPr id="4" name="Slide Number Placeholder 3"/>
          <p:cNvSpPr>
            <a:spLocks noGrp="1"/>
          </p:cNvSpPr>
          <p:nvPr>
            <p:ph type="sldNum" sz="quarter" idx="10"/>
          </p:nvPr>
        </p:nvSpPr>
        <p:spPr/>
        <p:txBody>
          <a:bodyPr/>
          <a:lstStyle/>
          <a:p>
            <a:fld id="{11C8A19F-B9D7-4AF0-BACC-B2EEAA448648}" type="slidenum">
              <a:rPr lang="en-US" smtClean="0"/>
              <a:t>15</a:t>
            </a:fld>
            <a:endParaRPr lang="en-US"/>
          </a:p>
        </p:txBody>
      </p:sp>
    </p:spTree>
    <p:extLst>
      <p:ext uri="{BB962C8B-B14F-4D97-AF65-F5344CB8AC3E}">
        <p14:creationId xmlns:p14="http://schemas.microsoft.com/office/powerpoint/2010/main" val="3708534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have provided</a:t>
            </a:r>
            <a:r>
              <a:rPr lang="en-US" baseline="0" dirty="0" smtClean="0"/>
              <a:t> you a sheet to complete if you are interested in obtaining quote or you can visit our website for further information and complete the form online.  </a:t>
            </a:r>
            <a:endParaRPr lang="en-US" baseline="0" dirty="0" smtClean="0"/>
          </a:p>
          <a:p>
            <a:endParaRPr lang="en-US" baseline="0" dirty="0" smtClean="0"/>
          </a:p>
          <a:p>
            <a:r>
              <a:rPr lang="en-US" baseline="0" dirty="0" smtClean="0"/>
              <a:t>This is only one of the many solutions that we can offer.    We work with all different sizes for groups from small to large companies with thousands of employees.</a:t>
            </a:r>
          </a:p>
          <a:p>
            <a:endParaRPr lang="en-US" baseline="0" dirty="0" smtClean="0"/>
          </a:p>
          <a:p>
            <a:r>
              <a:rPr lang="en-US" baseline="0" dirty="0" smtClean="0"/>
              <a:t>Depending on your situation we will help you navigate to the appropriate plan.  </a:t>
            </a:r>
            <a:r>
              <a:rPr lang="en-US" baseline="0" dirty="0" err="1" smtClean="0"/>
              <a:t>lFor</a:t>
            </a:r>
            <a:r>
              <a:rPr lang="en-US" baseline="0" dirty="0" smtClean="0"/>
              <a:t> </a:t>
            </a:r>
            <a:r>
              <a:rPr lang="en-US" baseline="0" dirty="0" smtClean="0"/>
              <a:t>those of you who would not qualify for this program either because you currently have coverage in place or more than 10 employees, we can also still help assist with your employee benefit program.  </a:t>
            </a:r>
            <a:endParaRPr lang="en-US" dirty="0"/>
          </a:p>
        </p:txBody>
      </p:sp>
      <p:sp>
        <p:nvSpPr>
          <p:cNvPr id="4" name="Slide Number Placeholder 3"/>
          <p:cNvSpPr>
            <a:spLocks noGrp="1"/>
          </p:cNvSpPr>
          <p:nvPr>
            <p:ph type="sldNum" sz="quarter" idx="10"/>
          </p:nvPr>
        </p:nvSpPr>
        <p:spPr/>
        <p:txBody>
          <a:bodyPr/>
          <a:lstStyle/>
          <a:p>
            <a:fld id="{11C8A19F-B9D7-4AF0-BACC-B2EEAA448648}" type="slidenum">
              <a:rPr lang="en-US" smtClean="0"/>
              <a:t>16</a:t>
            </a:fld>
            <a:endParaRPr lang="en-US"/>
          </a:p>
        </p:txBody>
      </p:sp>
    </p:spTree>
    <p:extLst>
      <p:ext uri="{BB962C8B-B14F-4D97-AF65-F5344CB8AC3E}">
        <p14:creationId xmlns:p14="http://schemas.microsoft.com/office/powerpoint/2010/main" val="14815496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HUB </a:t>
            </a:r>
            <a:r>
              <a:rPr lang="en-US" baseline="0" dirty="0" smtClean="0"/>
              <a:t>works with company's to help develop a benefit strategy.   We first like to learn more about your company and goals you wish to achieve for your organization.  The next step would be completing a benefit review plan to help find a solution and ensure everything is aligned.  This is a process that does take some but in the end it is worth the investment. </a:t>
            </a:r>
            <a:endParaRPr lang="en-US" dirty="0"/>
          </a:p>
        </p:txBody>
      </p:sp>
      <p:sp>
        <p:nvSpPr>
          <p:cNvPr id="4" name="Slide Number Placeholder 3"/>
          <p:cNvSpPr>
            <a:spLocks noGrp="1"/>
          </p:cNvSpPr>
          <p:nvPr>
            <p:ph type="sldNum" sz="quarter" idx="10"/>
          </p:nvPr>
        </p:nvSpPr>
        <p:spPr/>
        <p:txBody>
          <a:bodyPr/>
          <a:lstStyle/>
          <a:p>
            <a:fld id="{11C8A19F-B9D7-4AF0-BACC-B2EEAA448648}" type="slidenum">
              <a:rPr lang="en-US" smtClean="0"/>
              <a:t>17</a:t>
            </a:fld>
            <a:endParaRPr lang="en-US"/>
          </a:p>
        </p:txBody>
      </p:sp>
    </p:spTree>
    <p:extLst>
      <p:ext uri="{BB962C8B-B14F-4D97-AF65-F5344CB8AC3E}">
        <p14:creationId xmlns:p14="http://schemas.microsoft.com/office/powerpoint/2010/main" val="1903256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know that I have provided you with lots of information today.  I just want to leave you with this one thought</a:t>
            </a:r>
          </a:p>
          <a:p>
            <a:endParaRPr lang="en-US" dirty="0" smtClean="0"/>
          </a:p>
          <a:p>
            <a:r>
              <a:rPr lang="en-US" dirty="0" smtClean="0"/>
              <a:t>Regardless</a:t>
            </a:r>
            <a:r>
              <a:rPr lang="en-US" baseline="0" dirty="0" smtClean="0"/>
              <a:t> of your size of group, if you are startup company, established business that has potential to grow, we have a solution for you</a:t>
            </a:r>
          </a:p>
          <a:p>
            <a:endParaRPr lang="en-US" baseline="0" dirty="0" smtClean="0"/>
          </a:p>
          <a:p>
            <a:r>
              <a:rPr lang="en-US" baseline="0" dirty="0" smtClean="0"/>
              <a:t>HUB realize that </a:t>
            </a:r>
            <a:r>
              <a:rPr lang="en-US" baseline="0" dirty="0" smtClean="0"/>
              <a:t>implementing a group benefit plan for the first time can be intimidating and not to mention time consuming.  HUB will be there to help you through the process the entire way with support of me and the team.  </a:t>
            </a:r>
          </a:p>
          <a:p>
            <a:endParaRPr lang="en-US" baseline="0" dirty="0" smtClean="0"/>
          </a:p>
          <a:p>
            <a:r>
              <a:rPr lang="en-US" baseline="0" dirty="0" smtClean="0"/>
              <a:t>I will be here until Wednesday morning if you would like to meet to discuss further or receive a quote that I could get done within in the day for the HUB complete program.  </a:t>
            </a:r>
          </a:p>
          <a:p>
            <a:endParaRPr lang="en-US" baseline="0" dirty="0" smtClean="0"/>
          </a:p>
          <a:p>
            <a:r>
              <a:rPr lang="en-US" baseline="0" dirty="0" smtClean="0"/>
              <a:t>I look forward to working with you all.</a:t>
            </a:r>
          </a:p>
          <a:p>
            <a:endParaRPr lang="en-US" dirty="0"/>
          </a:p>
        </p:txBody>
      </p:sp>
      <p:sp>
        <p:nvSpPr>
          <p:cNvPr id="4" name="Slide Number Placeholder 3"/>
          <p:cNvSpPr>
            <a:spLocks noGrp="1"/>
          </p:cNvSpPr>
          <p:nvPr>
            <p:ph type="sldNum" sz="quarter" idx="10"/>
          </p:nvPr>
        </p:nvSpPr>
        <p:spPr/>
        <p:txBody>
          <a:bodyPr/>
          <a:lstStyle/>
          <a:p>
            <a:fld id="{11C8A19F-B9D7-4AF0-BACC-B2EEAA448648}" type="slidenum">
              <a:rPr lang="en-US" smtClean="0"/>
              <a:t>18</a:t>
            </a:fld>
            <a:endParaRPr lang="en-US"/>
          </a:p>
        </p:txBody>
      </p:sp>
    </p:spTree>
    <p:extLst>
      <p:ext uri="{BB962C8B-B14F-4D97-AF65-F5344CB8AC3E}">
        <p14:creationId xmlns:p14="http://schemas.microsoft.com/office/powerpoint/2010/main" val="375390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protect not</a:t>
            </a:r>
            <a:r>
              <a:rPr lang="en-US" baseline="0" dirty="0" smtClean="0"/>
              <a:t> only your business but as well you and your employees.</a:t>
            </a:r>
            <a:endParaRPr lang="en-US" dirty="0"/>
          </a:p>
        </p:txBody>
      </p:sp>
      <p:sp>
        <p:nvSpPr>
          <p:cNvPr id="4" name="Slide Number Placeholder 3"/>
          <p:cNvSpPr>
            <a:spLocks noGrp="1"/>
          </p:cNvSpPr>
          <p:nvPr>
            <p:ph type="sldNum" sz="quarter" idx="10"/>
          </p:nvPr>
        </p:nvSpPr>
        <p:spPr/>
        <p:txBody>
          <a:bodyPr/>
          <a:lstStyle/>
          <a:p>
            <a:fld id="{11C8A19F-B9D7-4AF0-BACC-B2EEAA448648}" type="slidenum">
              <a:rPr lang="en-US" smtClean="0"/>
              <a:t>20</a:t>
            </a:fld>
            <a:endParaRPr lang="en-US" dirty="0"/>
          </a:p>
        </p:txBody>
      </p:sp>
    </p:spTree>
    <p:extLst>
      <p:ext uri="{BB962C8B-B14F-4D97-AF65-F5344CB8AC3E}">
        <p14:creationId xmlns:p14="http://schemas.microsoft.com/office/powerpoint/2010/main" val="732943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Today’s agenda will be telling you a little bit more about HUB for those of have not had the opportunity to work with us yet.  </a:t>
            </a:r>
          </a:p>
          <a:p>
            <a:endParaRPr lang="en-US" baseline="0" dirty="0" smtClean="0"/>
          </a:p>
          <a:p>
            <a:r>
              <a:rPr lang="en-US" baseline="0" dirty="0" smtClean="0"/>
              <a:t>Who your employee benefits team will be at HUB  There is a lot of support behind me at the office but I was the lucky one to be able represent the team here today.  Many of them wanted to come with me for sure.  </a:t>
            </a:r>
          </a:p>
          <a:p>
            <a:endParaRPr lang="en-US" baseline="0" dirty="0" smtClean="0"/>
          </a:p>
          <a:p>
            <a:r>
              <a:rPr lang="en-US" baseline="0" dirty="0" smtClean="0"/>
              <a:t>Then I will do an overview of Employee Benefits and what is offered in a typical benefit plan  followed by a program that we have designed for businesses like yourself.</a:t>
            </a:r>
          </a:p>
          <a:p>
            <a:endParaRPr lang="en-US" baseline="0" dirty="0" smtClean="0"/>
          </a:p>
          <a:p>
            <a:r>
              <a:rPr lang="en-US" baseline="0" dirty="0" smtClean="0"/>
              <a:t>Please feel free to ask questions throughout or I will give you an opportunity at the end.  </a:t>
            </a:r>
          </a:p>
        </p:txBody>
      </p:sp>
      <p:sp>
        <p:nvSpPr>
          <p:cNvPr id="4" name="Slide Number Placeholder 3"/>
          <p:cNvSpPr>
            <a:spLocks noGrp="1"/>
          </p:cNvSpPr>
          <p:nvPr>
            <p:ph type="sldNum" sz="quarter" idx="10"/>
          </p:nvPr>
        </p:nvSpPr>
        <p:spPr/>
        <p:txBody>
          <a:bodyPr/>
          <a:lstStyle/>
          <a:p>
            <a:fld id="{11C8A19F-B9D7-4AF0-BACC-B2EEAA448648}" type="slidenum">
              <a:rPr lang="en-US" smtClean="0"/>
              <a:t>2</a:t>
            </a:fld>
            <a:endParaRPr lang="en-US"/>
          </a:p>
        </p:txBody>
      </p:sp>
    </p:spTree>
    <p:extLst>
      <p:ext uri="{BB962C8B-B14F-4D97-AF65-F5344CB8AC3E}">
        <p14:creationId xmlns:p14="http://schemas.microsoft.com/office/powerpoint/2010/main" val="1745148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C8A19F-B9D7-4AF0-BACC-B2EEAA448648}" type="slidenum">
              <a:rPr lang="en-US" smtClean="0"/>
              <a:t>3</a:t>
            </a:fld>
            <a:endParaRPr lang="en-US" dirty="0"/>
          </a:p>
        </p:txBody>
      </p:sp>
    </p:spTree>
    <p:extLst>
      <p:ext uri="{BB962C8B-B14F-4D97-AF65-F5344CB8AC3E}">
        <p14:creationId xmlns:p14="http://schemas.microsoft.com/office/powerpoint/2010/main" val="3654385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a:t>
            </a:r>
            <a:r>
              <a:rPr lang="en-US" baseline="0" dirty="0" smtClean="0"/>
              <a:t>some of you may know already working with HUB on the other lines of business we offer, you are in the center of a vast network of experts who will help you reach your and your company's goals and employee benefits </a:t>
            </a:r>
            <a:r>
              <a:rPr lang="en-US" baseline="0" dirty="0" smtClean="0"/>
              <a:t>is no different.</a:t>
            </a:r>
          </a:p>
          <a:p>
            <a:endParaRPr lang="en-US" baseline="0" dirty="0" smtClean="0"/>
          </a:p>
          <a:p>
            <a:r>
              <a:rPr lang="en-US" baseline="0" dirty="0" smtClean="0"/>
              <a:t>One thing I would like to point out on this client that HUB has 92% client retention.   HUB works strong at ensuring we offer our clients excellent customer service and keep providing innovated solutions to for you to remain competitive in the market place.</a:t>
            </a:r>
          </a:p>
          <a:p>
            <a:endParaRPr lang="en-US" baseline="0" dirty="0" smtClean="0"/>
          </a:p>
          <a:p>
            <a:r>
              <a:rPr lang="en-US" baseline="0" dirty="0" smtClean="0"/>
              <a:t>We like to make sure you have a peace of mind that matters most that you will be </a:t>
            </a:r>
            <a:r>
              <a:rPr lang="en-US" baseline="0" dirty="0" smtClean="0"/>
              <a:t>protected no matter what line of business you are looking at.   </a:t>
            </a:r>
            <a:r>
              <a:rPr lang="en-US" baseline="0" dirty="0" smtClean="0"/>
              <a:t>We can help create a tailored insurance solution for your company that puts you in control.  Just like the liability insurance that Eric will be going over, we now can help you focus on protecting your number on asset within your company which is yourself and your employees.  </a:t>
            </a:r>
          </a:p>
          <a:p>
            <a:endParaRPr lang="en-US" baseline="0" dirty="0" smtClean="0"/>
          </a:p>
          <a:p>
            <a:r>
              <a:rPr lang="en-US" baseline="0" dirty="0" smtClean="0"/>
              <a:t>HUB is rapidly spreading its footprints across Northern America operating in every region and Canada’s North is no exception.    I work with several different companies of all sizes in the north to ensure they remain competitive against their competition.  </a:t>
            </a:r>
            <a:endParaRPr lang="en-US" dirty="0"/>
          </a:p>
        </p:txBody>
      </p:sp>
      <p:sp>
        <p:nvSpPr>
          <p:cNvPr id="4" name="Slide Number Placeholder 3"/>
          <p:cNvSpPr>
            <a:spLocks noGrp="1"/>
          </p:cNvSpPr>
          <p:nvPr>
            <p:ph type="sldNum" sz="quarter" idx="10"/>
          </p:nvPr>
        </p:nvSpPr>
        <p:spPr/>
        <p:txBody>
          <a:bodyPr/>
          <a:lstStyle/>
          <a:p>
            <a:fld id="{11C8A19F-B9D7-4AF0-BACC-B2EEAA448648}" type="slidenum">
              <a:rPr lang="en-US" smtClean="0"/>
              <a:t>4</a:t>
            </a:fld>
            <a:endParaRPr lang="en-US" dirty="0"/>
          </a:p>
        </p:txBody>
      </p:sp>
    </p:spTree>
    <p:extLst>
      <p:ext uri="{BB962C8B-B14F-4D97-AF65-F5344CB8AC3E}">
        <p14:creationId xmlns:p14="http://schemas.microsoft.com/office/powerpoint/2010/main" val="33239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have a team in our Winnipeg office that supports me to ensure you with </a:t>
            </a:r>
            <a:r>
              <a:rPr lang="en-US" dirty="0" smtClean="0"/>
              <a:t>the </a:t>
            </a:r>
            <a:r>
              <a:rPr lang="en-US" dirty="0" smtClean="0"/>
              <a:t>service and </a:t>
            </a:r>
            <a:r>
              <a:rPr lang="en-US" dirty="0" smtClean="0"/>
              <a:t>support needed.</a:t>
            </a:r>
            <a:r>
              <a:rPr lang="en-US" baseline="0" dirty="0" smtClean="0"/>
              <a:t>   </a:t>
            </a:r>
            <a:r>
              <a:rPr lang="en-US" baseline="0" dirty="0" smtClean="0"/>
              <a:t>We will also have a designated toll-free number for you to reach our designated customer service specialist that will be working with my on your accounts.  </a:t>
            </a:r>
          </a:p>
          <a:p>
            <a:endParaRPr lang="en-US" baseline="0" dirty="0" smtClean="0"/>
          </a:p>
          <a:p>
            <a:r>
              <a:rPr lang="en-US" baseline="0" dirty="0" smtClean="0"/>
              <a:t>Another part that is unique to our office is that we have </a:t>
            </a:r>
            <a:r>
              <a:rPr lang="en-US" baseline="0" dirty="0" err="1" smtClean="0"/>
              <a:t>inhouse</a:t>
            </a:r>
            <a:r>
              <a:rPr lang="en-US" baseline="0" dirty="0" smtClean="0"/>
              <a:t> underwriting team and financial analysis that complete the own independent analysis of every renewal that we receive.  Many time we are doing negotiations with the carrier on our clients behalf.    We also have specialist in the retirement and wellness sector.    Based on the team that we have there is a wealth of knowledge and expertise </a:t>
            </a:r>
            <a:r>
              <a:rPr lang="en-US" baseline="0" dirty="0" smtClean="0"/>
              <a:t>we have you covered.</a:t>
            </a:r>
          </a:p>
          <a:p>
            <a:endParaRPr lang="en-US" baseline="0" dirty="0" smtClean="0"/>
          </a:p>
          <a:p>
            <a:r>
              <a:rPr lang="en-US" baseline="0" dirty="0" smtClean="0"/>
              <a:t>If I don’t have the answer (which does not happen often) I have a team to go to.  </a:t>
            </a:r>
            <a:endParaRPr lang="en-US" dirty="0"/>
          </a:p>
        </p:txBody>
      </p:sp>
      <p:sp>
        <p:nvSpPr>
          <p:cNvPr id="4" name="Slide Number Placeholder 3"/>
          <p:cNvSpPr>
            <a:spLocks noGrp="1"/>
          </p:cNvSpPr>
          <p:nvPr>
            <p:ph type="sldNum" sz="quarter" idx="10"/>
          </p:nvPr>
        </p:nvSpPr>
        <p:spPr/>
        <p:txBody>
          <a:bodyPr/>
          <a:lstStyle/>
          <a:p>
            <a:fld id="{11C8A19F-B9D7-4AF0-BACC-B2EEAA448648}" type="slidenum">
              <a:rPr lang="en-US" smtClean="0"/>
              <a:t>5</a:t>
            </a:fld>
            <a:endParaRPr lang="en-US" dirty="0"/>
          </a:p>
        </p:txBody>
      </p:sp>
    </p:spTree>
    <p:extLst>
      <p:ext uri="{BB962C8B-B14F-4D97-AF65-F5344CB8AC3E}">
        <p14:creationId xmlns:p14="http://schemas.microsoft.com/office/powerpoint/2010/main" val="642312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If I ask some of you a question</a:t>
            </a:r>
            <a:r>
              <a:rPr lang="en-US" baseline="0" dirty="0" smtClean="0">
                <a:effectLst/>
              </a:rPr>
              <a:t> that have benefits in place.  Why did you put a benefit plan in place??</a:t>
            </a:r>
          </a:p>
          <a:p>
            <a:endParaRPr lang="en-US" baseline="0" dirty="0" smtClean="0">
              <a:effectLst/>
            </a:endParaRPr>
          </a:p>
          <a:p>
            <a:r>
              <a:rPr lang="en-US" baseline="0" dirty="0" smtClean="0">
                <a:effectLst/>
              </a:rPr>
              <a:t>Typically the number one answer if to attract and retain client. </a:t>
            </a:r>
            <a:r>
              <a:rPr lang="en-US" dirty="0" smtClean="0">
                <a:effectLst/>
              </a:rPr>
              <a:t>Finding </a:t>
            </a:r>
            <a:r>
              <a:rPr lang="en-US" dirty="0" smtClean="0">
                <a:effectLst/>
              </a:rPr>
              <a:t>a good employee and hanging</a:t>
            </a:r>
            <a:r>
              <a:rPr lang="en-US" baseline="0" dirty="0" smtClean="0">
                <a:effectLst/>
              </a:rPr>
              <a:t> onto them can be vital part of running a successful business. </a:t>
            </a:r>
            <a:endParaRPr lang="en-US" baseline="0" dirty="0" smtClean="0">
              <a:effectLst/>
            </a:endParaRPr>
          </a:p>
          <a:p>
            <a:endParaRPr lang="en-US" baseline="0" dirty="0" smtClean="0">
              <a:effectLst/>
            </a:endParaRPr>
          </a:p>
          <a:p>
            <a:r>
              <a:rPr lang="en-US" baseline="0" dirty="0" smtClean="0">
                <a:effectLst/>
              </a:rPr>
              <a:t>It doesn’t </a:t>
            </a:r>
            <a:r>
              <a:rPr lang="en-US" baseline="0" dirty="0" err="1" smtClean="0">
                <a:effectLst/>
              </a:rPr>
              <a:t>hurth</a:t>
            </a:r>
            <a:r>
              <a:rPr lang="en-US" baseline="0" dirty="0" smtClean="0">
                <a:effectLst/>
              </a:rPr>
              <a:t> that you are able to deduct the premiums as a business expense with pre-tax dollars.</a:t>
            </a:r>
            <a:endParaRPr lang="en-US" baseline="0" dirty="0" smtClean="0">
              <a:effectLst/>
            </a:endParaRPr>
          </a:p>
          <a:p>
            <a:endParaRPr lang="en-US" baseline="0" dirty="0" smtClean="0">
              <a:effectLst/>
            </a:endParaRPr>
          </a:p>
          <a:p>
            <a:r>
              <a:rPr lang="en-US" dirty="0" smtClean="0"/>
              <a:t>Some </a:t>
            </a:r>
            <a:r>
              <a:rPr lang="en-US" dirty="0" smtClean="0"/>
              <a:t>business owners assume that they know what their employees want with regard to benefits. When considering offering a new benefit or changing an existing benefit, why not ask your employees what would have the biggest impact for them? You may be surprised at the answers you receive</a:t>
            </a:r>
            <a:r>
              <a:rPr lang="en-US" dirty="0" smtClean="0"/>
              <a:t>.  Have you asked your employees</a:t>
            </a:r>
            <a:r>
              <a:rPr lang="en-US" baseline="0" dirty="0" smtClean="0"/>
              <a:t> lately what to they want??</a:t>
            </a:r>
            <a:endParaRPr lang="en-US" dirty="0" smtClean="0"/>
          </a:p>
          <a:p>
            <a:endParaRPr lang="en-US" dirty="0" smtClean="0"/>
          </a:p>
          <a:p>
            <a:r>
              <a:rPr lang="en-US" dirty="0" smtClean="0">
                <a:effectLst/>
              </a:rPr>
              <a:t>Another advantage of offering benefits is the boosting of employee morale. By understanding and addressing the needs of your workforce, it’s likely that employees will be dedicated and take their jobs more seriously. </a:t>
            </a:r>
            <a:endParaRPr lang="en-US" dirty="0" smtClean="0">
              <a:effectLst/>
            </a:endParaRPr>
          </a:p>
          <a:p>
            <a:r>
              <a:rPr lang="en-US" dirty="0" smtClean="0">
                <a:effectLst/>
              </a:rPr>
              <a:t>Showing </a:t>
            </a:r>
            <a:r>
              <a:rPr lang="en-US" dirty="0" smtClean="0">
                <a:effectLst/>
              </a:rPr>
              <a:t>that you care about your workers is a natural way to increase their loyalty and often to get their best work in return. Nothing can put a damper on productivity quicker than a bad attitude. By providing adequate benefits, you can help keep your employees happy.</a:t>
            </a:r>
          </a:p>
          <a:p>
            <a:endParaRPr lang="en-US" dirty="0" smtClean="0">
              <a:effectLst/>
            </a:endParaRPr>
          </a:p>
          <a:p>
            <a:endParaRPr lang="en-US" dirty="0" smtClean="0">
              <a:effectLst/>
            </a:endParaRPr>
          </a:p>
          <a:p>
            <a:endParaRPr lang="en-US" dirty="0" smtClean="0">
              <a:effectLst/>
            </a:endParaRPr>
          </a:p>
          <a:p>
            <a:endParaRPr lang="en-US" dirty="0" smtClean="0">
              <a:effectLst/>
            </a:endParaRPr>
          </a:p>
          <a:p>
            <a:endParaRPr lang="en-US" dirty="0" smtClean="0">
              <a:effectLst/>
            </a:endParaRPr>
          </a:p>
          <a:p>
            <a:endParaRPr lang="en-US" dirty="0" smtClean="0">
              <a:effectLst/>
            </a:endParaRPr>
          </a:p>
          <a:p>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11C8A19F-B9D7-4AF0-BACC-B2EEAA448648}" type="slidenum">
              <a:rPr lang="en-US" smtClean="0"/>
              <a:t>6</a:t>
            </a:fld>
            <a:endParaRPr lang="en-US"/>
          </a:p>
        </p:txBody>
      </p:sp>
    </p:spTree>
    <p:extLst>
      <p:ext uri="{BB962C8B-B14F-4D97-AF65-F5344CB8AC3E}">
        <p14:creationId xmlns:p14="http://schemas.microsoft.com/office/powerpoint/2010/main" val="2450367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5281">
              <a:defRPr/>
            </a:pPr>
            <a:r>
              <a:rPr lang="en-US" dirty="0"/>
              <a:t>Almost 73% of respondents spend more than 25% of payroll costs on Benefits according to the most recent survey</a:t>
            </a:r>
            <a:r>
              <a:rPr lang="en-US" dirty="0" smtClean="0"/>
              <a:t>.</a:t>
            </a:r>
            <a:r>
              <a:rPr lang="en-US" dirty="0" smtClean="0">
                <a:effectLst/>
              </a:rPr>
              <a:t> </a:t>
            </a:r>
          </a:p>
          <a:p>
            <a:pPr defTabSz="925281">
              <a:defRPr/>
            </a:pPr>
            <a:r>
              <a:rPr lang="en-US" dirty="0" smtClean="0">
                <a:effectLst/>
              </a:rPr>
              <a:t>Reality is that Benefits are not cheap for your company </a:t>
            </a:r>
          </a:p>
          <a:p>
            <a:pPr defTabSz="925281">
              <a:defRPr/>
            </a:pPr>
            <a:endParaRPr lang="en-US" dirty="0" smtClean="0">
              <a:effectLst/>
            </a:endParaRPr>
          </a:p>
          <a:p>
            <a:pPr defTabSz="925281">
              <a:defRPr/>
            </a:pPr>
            <a:r>
              <a:rPr lang="en-US" dirty="0" smtClean="0">
                <a:effectLst/>
              </a:rPr>
              <a:t>Employee benefits remain a critical part of the relationship between employers and </a:t>
            </a:r>
            <a:r>
              <a:rPr lang="en-US" dirty="0" smtClean="0">
                <a:effectLst/>
              </a:rPr>
              <a:t>employees. </a:t>
            </a:r>
            <a:r>
              <a:rPr lang="en-US" dirty="0" smtClean="0">
                <a:effectLst/>
              </a:rPr>
              <a:t>In addition to serving as an important financial safety net, benefits also act as a recruitment and retention tool. Benefits represent a significant percentage of total employee compensation. </a:t>
            </a:r>
          </a:p>
          <a:p>
            <a:pPr defTabSz="925281">
              <a:defRPr/>
            </a:pPr>
            <a:endParaRPr lang="en-US" dirty="0" smtClean="0">
              <a:effectLst/>
            </a:endParaRPr>
          </a:p>
          <a:p>
            <a:pPr defTabSz="925281">
              <a:defRPr/>
            </a:pPr>
            <a:r>
              <a:rPr lang="en-US" dirty="0" smtClean="0">
                <a:effectLst/>
              </a:rPr>
              <a:t>In addition</a:t>
            </a:r>
            <a:r>
              <a:rPr lang="en-US" baseline="0" dirty="0" smtClean="0">
                <a:effectLst/>
              </a:rPr>
              <a:t> to employee benefits the new tend that is also happening is Wellness Initiatives.  More than 3 in 5 organizations 63% have budgets devoted to wellness and this is only expected to increase over the years.  </a:t>
            </a:r>
            <a:endParaRPr lang="en-US" dirty="0" smtClean="0"/>
          </a:p>
          <a:p>
            <a:endParaRPr lang="en-US" dirty="0" smtClean="0"/>
          </a:p>
          <a:p>
            <a:r>
              <a:rPr lang="en-US" dirty="0" smtClean="0"/>
              <a:t>Each company must weigh the cost vs. benefit and the return on investment when considering offering any group benefits options to </a:t>
            </a:r>
            <a:r>
              <a:rPr lang="en-US" dirty="0" smtClean="0"/>
              <a:t>employees  </a:t>
            </a:r>
          </a:p>
          <a:p>
            <a:endParaRPr lang="en-US" dirty="0" smtClean="0"/>
          </a:p>
          <a:p>
            <a:r>
              <a:rPr lang="en-US" dirty="0" smtClean="0"/>
              <a:t>When</a:t>
            </a:r>
            <a:r>
              <a:rPr lang="en-US" baseline="0" dirty="0" smtClean="0"/>
              <a:t> we put a plan in place we also make sure it is design and priced to be sustainable for now and in the future.   You don’t want to give the kitchen sick when you implement and then after their first renewal need to take it away.  Salary and then reduce it…would not do this right.  </a:t>
            </a:r>
            <a:endParaRPr lang="en-US" dirty="0" smtClean="0"/>
          </a:p>
          <a:p>
            <a:endParaRPr lang="en-US" dirty="0" smtClean="0"/>
          </a:p>
          <a:p>
            <a:r>
              <a:rPr lang="en-US" dirty="0" smtClean="0"/>
              <a:t>Stats from International Foundation</a:t>
            </a:r>
            <a:r>
              <a:rPr lang="en-US" baseline="0" dirty="0" smtClean="0"/>
              <a:t> of Employee Benefits Plan survey.</a:t>
            </a:r>
            <a:endParaRPr lang="en-US" dirty="0"/>
          </a:p>
        </p:txBody>
      </p:sp>
      <p:sp>
        <p:nvSpPr>
          <p:cNvPr id="4" name="Slide Number Placeholder 3"/>
          <p:cNvSpPr>
            <a:spLocks noGrp="1"/>
          </p:cNvSpPr>
          <p:nvPr>
            <p:ph type="sldNum" sz="quarter" idx="10"/>
          </p:nvPr>
        </p:nvSpPr>
        <p:spPr/>
        <p:txBody>
          <a:bodyPr/>
          <a:lstStyle/>
          <a:p>
            <a:fld id="{11C8A19F-B9D7-4AF0-BACC-B2EEAA448648}" type="slidenum">
              <a:rPr lang="en-US" smtClean="0"/>
              <a:t>7</a:t>
            </a:fld>
            <a:endParaRPr lang="en-US" dirty="0"/>
          </a:p>
        </p:txBody>
      </p:sp>
    </p:spTree>
    <p:extLst>
      <p:ext uri="{BB962C8B-B14F-4D97-AF65-F5344CB8AC3E}">
        <p14:creationId xmlns:p14="http://schemas.microsoft.com/office/powerpoint/2010/main" val="1371583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partner with us I like to stay you get the whole meal</a:t>
            </a:r>
            <a:r>
              <a:rPr lang="en-US" baseline="0" dirty="0" smtClean="0"/>
              <a:t> deal and more.  </a:t>
            </a:r>
          </a:p>
          <a:p>
            <a:endParaRPr lang="en-US" baseline="0" dirty="0" smtClean="0"/>
          </a:p>
          <a:p>
            <a:r>
              <a:rPr lang="en-US" baseline="0" dirty="0" smtClean="0"/>
              <a:t>We are your independent consultant that works exclusively for you as the middle man between you and the carriers.  You basically hire an expert and everything we do is at the best interest of you and your company.  </a:t>
            </a:r>
          </a:p>
          <a:p>
            <a:endParaRPr lang="en-US" baseline="0" dirty="0" smtClean="0"/>
          </a:p>
          <a:p>
            <a:r>
              <a:rPr lang="en-US" baseline="0" dirty="0" smtClean="0"/>
              <a:t>We work with all the major carrier such as GWL, </a:t>
            </a:r>
            <a:r>
              <a:rPr lang="en-US" baseline="0" dirty="0" err="1" smtClean="0"/>
              <a:t>SunLIfe</a:t>
            </a:r>
            <a:r>
              <a:rPr lang="en-US" baseline="0" dirty="0" smtClean="0"/>
              <a:t> and ENCON to name a few that you might be familiar with as I know they supportive of the business here. </a:t>
            </a:r>
          </a:p>
          <a:p>
            <a:endParaRPr lang="en-US" baseline="0" dirty="0" smtClean="0"/>
          </a:p>
          <a:p>
            <a:r>
              <a:rPr lang="en-US" baseline="0" dirty="0" smtClean="0"/>
              <a:t>HUB </a:t>
            </a:r>
            <a:r>
              <a:rPr lang="en-US" baseline="0" dirty="0" smtClean="0"/>
              <a:t>will work through and support you through the entire process as well as ongoing support.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1C8A19F-B9D7-4AF0-BACC-B2EEAA448648}" type="slidenum">
              <a:rPr lang="en-US" smtClean="0"/>
              <a:t>8</a:t>
            </a:fld>
            <a:endParaRPr lang="en-US" dirty="0"/>
          </a:p>
        </p:txBody>
      </p:sp>
    </p:spTree>
    <p:extLst>
      <p:ext uri="{BB962C8B-B14F-4D97-AF65-F5344CB8AC3E}">
        <p14:creationId xmlns:p14="http://schemas.microsoft.com/office/powerpoint/2010/main" val="2467037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5281">
              <a:defRPr/>
            </a:pPr>
            <a:r>
              <a:rPr lang="en-US" dirty="0" smtClean="0"/>
              <a:t>When developing a benefit strategy</a:t>
            </a:r>
            <a:r>
              <a:rPr lang="en-US" baseline="0" dirty="0" smtClean="0"/>
              <a:t> for you, we look at all of these components.</a:t>
            </a:r>
          </a:p>
          <a:p>
            <a:pPr defTabSz="925281">
              <a:defRPr/>
            </a:pPr>
            <a:endParaRPr lang="en-US" baseline="0" dirty="0" smtClean="0"/>
          </a:p>
          <a:p>
            <a:pPr defTabSz="925281">
              <a:defRPr/>
            </a:pPr>
            <a:r>
              <a:rPr lang="en-US" baseline="0" dirty="0" smtClean="0"/>
              <a:t>For example to ensure you remain competitive,  we might need to do</a:t>
            </a:r>
            <a:r>
              <a:rPr lang="en-US" dirty="0" smtClean="0"/>
              <a:t> benchmarking of your plan which is comparing against </a:t>
            </a:r>
            <a:r>
              <a:rPr lang="en-US" dirty="0" smtClean="0"/>
              <a:t>other</a:t>
            </a:r>
            <a:r>
              <a:rPr lang="en-US" baseline="0" dirty="0" smtClean="0"/>
              <a:t> companies in the same industry and similar </a:t>
            </a:r>
            <a:r>
              <a:rPr lang="en-US" baseline="0" dirty="0" smtClean="0"/>
              <a:t>size.  Example you might want to be adding vision onto your plan.  When we compare against other company confirm nobody else offers you can then make the decision is this worth the money to add or add it giving you the competitive edge. </a:t>
            </a:r>
          </a:p>
          <a:p>
            <a:pPr defTabSz="925281">
              <a:defRPr/>
            </a:pPr>
            <a:endParaRPr lang="en-US" baseline="0" dirty="0" smtClean="0"/>
          </a:p>
          <a:p>
            <a:pPr defTabSz="925281">
              <a:defRPr/>
            </a:pPr>
            <a:r>
              <a:rPr lang="en-US" baseline="0" dirty="0" smtClean="0"/>
              <a:t>When selecting the appropriate carrier to work with we don’t just look at the lowest price we ensure their </a:t>
            </a:r>
            <a:r>
              <a:rPr lang="en-US" dirty="0" smtClean="0"/>
              <a:t>expenses</a:t>
            </a:r>
            <a:r>
              <a:rPr lang="en-US" dirty="0"/>
              <a:t>, coverage and contractual </a:t>
            </a:r>
            <a:r>
              <a:rPr lang="en-US" dirty="0" smtClean="0"/>
              <a:t>provisions supported</a:t>
            </a:r>
            <a:r>
              <a:rPr lang="en-US" baseline="0" dirty="0" smtClean="0"/>
              <a:t> to the rates they quote.  They don’t ‘ just try to buy your business and then jack up the rates at the first renewal.  </a:t>
            </a:r>
          </a:p>
          <a:p>
            <a:pPr defTabSz="925281">
              <a:defRPr/>
            </a:pPr>
            <a:endParaRPr lang="en-US" baseline="0" dirty="0" smtClean="0"/>
          </a:p>
          <a:p>
            <a:pPr defTabSz="925281">
              <a:defRPr/>
            </a:pPr>
            <a:r>
              <a:rPr lang="en-US" baseline="0" dirty="0" smtClean="0"/>
              <a:t>We help to communicate with you employee as this is very important they under their coverages.</a:t>
            </a:r>
            <a:endParaRPr lang="en-US" dirty="0"/>
          </a:p>
        </p:txBody>
      </p:sp>
      <p:sp>
        <p:nvSpPr>
          <p:cNvPr id="4" name="Slide Number Placeholder 3"/>
          <p:cNvSpPr>
            <a:spLocks noGrp="1"/>
          </p:cNvSpPr>
          <p:nvPr>
            <p:ph type="sldNum" sz="quarter" idx="10"/>
          </p:nvPr>
        </p:nvSpPr>
        <p:spPr/>
        <p:txBody>
          <a:bodyPr/>
          <a:lstStyle/>
          <a:p>
            <a:fld id="{11C8A19F-B9D7-4AF0-BACC-B2EEAA448648}" type="slidenum">
              <a:rPr lang="en-US" smtClean="0"/>
              <a:t>9</a:t>
            </a:fld>
            <a:endParaRPr lang="en-US" dirty="0"/>
          </a:p>
        </p:txBody>
      </p:sp>
    </p:spTree>
    <p:extLst>
      <p:ext uri="{BB962C8B-B14F-4D97-AF65-F5344CB8AC3E}">
        <p14:creationId xmlns:p14="http://schemas.microsoft.com/office/powerpoint/2010/main" val="4225724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368" y="-3308"/>
            <a:ext cx="12259295" cy="6861308"/>
          </a:xfrm>
          <a:prstGeom prst="rect">
            <a:avLst/>
          </a:prstGeom>
        </p:spPr>
      </p:pic>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46383" y="3048"/>
            <a:ext cx="8543544" cy="6866238"/>
          </a:xfrm>
          <a:prstGeom prst="rect">
            <a:avLst/>
          </a:prstGeom>
        </p:spPr>
      </p:pic>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a:solidFill>
                  <a:srgbClr val="F3B92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8AECE717-8E0D-1947-9DC8-E1A473813FE0}" type="datetimeFigureOut">
              <a:rPr lang="en-US" smtClean="0"/>
              <a:t>10/25/2019</a:t>
            </a:fld>
            <a:endParaRPr lang="en-US"/>
          </a:p>
        </p:txBody>
      </p:sp>
      <p:sp>
        <p:nvSpPr>
          <p:cNvPr id="5" name="Footer Placeholder 4"/>
          <p:cNvSpPr>
            <a:spLocks noGrp="1"/>
          </p:cNvSpPr>
          <p:nvPr>
            <p:ph type="ftr" sz="quarter" idx="11"/>
          </p:nvPr>
        </p:nvSpPr>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8D8D94"/>
                </a:solidFill>
              </a:rPr>
              <a:t>© 2019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bg1"/>
                </a:solidFill>
              </a:rPr>
              <a:pPr/>
              <a:t>‹#›</a:t>
            </a:fld>
            <a:endParaRPr lang="en-US" dirty="0">
              <a:solidFill>
                <a:schemeClr val="bg1"/>
              </a:solidFill>
            </a:endParaRPr>
          </a:p>
        </p:txBody>
      </p:sp>
      <p:pic>
        <p:nvPicPr>
          <p:cNvPr id="6" name="Picture 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 y="-3308"/>
            <a:ext cx="2743200" cy="1943781"/>
          </a:xfrm>
          <a:prstGeom prst="rect">
            <a:avLst/>
          </a:prstGeom>
        </p:spPr>
      </p:pic>
    </p:spTree>
    <p:extLst>
      <p:ext uri="{BB962C8B-B14F-4D97-AF65-F5344CB8AC3E}">
        <p14:creationId xmlns:p14="http://schemas.microsoft.com/office/powerpoint/2010/main" val="920676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4" name="Rectangle 33"/>
          <p:cNvSpPr/>
          <p:nvPr userDrawn="1"/>
        </p:nvSpPr>
        <p:spPr>
          <a:xfrm>
            <a:off x="-1" y="0"/>
            <a:ext cx="5275385"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panose="020F0502020204030204"/>
              <a:ea typeface=""/>
              <a:cs typeface=""/>
            </a:endParaRPr>
          </a:p>
        </p:txBody>
      </p:sp>
      <p:cxnSp>
        <p:nvCxnSpPr>
          <p:cNvPr id="38" name="Straight Connector 37"/>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p:txBody>
          <a:bodyPr/>
          <a:lstStyle/>
          <a:p>
            <a:fld id="{8AECE717-8E0D-1947-9DC8-E1A473813FE0}" type="datetimeFigureOut">
              <a:rPr lang="en-US" smtClean="0"/>
              <a:t>10/25/2019</a:t>
            </a:fld>
            <a:endParaRPr lang="en-US"/>
          </a:p>
        </p:txBody>
      </p:sp>
      <p:sp>
        <p:nvSpPr>
          <p:cNvPr id="5" name="Footer Placeholder 4"/>
          <p:cNvSpPr>
            <a:spLocks noGrp="1"/>
          </p:cNvSpPr>
          <p:nvPr>
            <p:ph type="ftr" sz="quarter" idx="11"/>
          </p:nvPr>
        </p:nvSpPr>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8D8D94"/>
                </a:solidFill>
              </a:rPr>
              <a:t>© 2019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rgbClr val="263746"/>
                </a:solidFill>
              </a:rPr>
              <a:pPr/>
              <a:t>‹#›</a:t>
            </a:fld>
            <a:endParaRPr lang="en-US" dirty="0">
              <a:solidFill>
                <a:srgbClr val="263746"/>
              </a:solidFill>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a:solidFill>
                  <a:schemeClr val="bg1"/>
                </a:solidFill>
              </a:defRPr>
            </a:lvl1pPr>
          </a:lstStyle>
          <a:p>
            <a:pPr lvl="0"/>
            <a:r>
              <a:rPr lang="en-US" dirty="0" smtClean="0"/>
              <a:t>Click to edit master text styles here</a:t>
            </a:r>
            <a:endParaRPr lang="en-US" dirty="0"/>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a:solidFill>
                  <a:schemeClr val="bg1"/>
                </a:solidFill>
              </a:defRPr>
            </a:lvl1pPr>
          </a:lstStyle>
          <a:p>
            <a:pPr lvl="0"/>
            <a:r>
              <a:rPr lang="en-US" dirty="0" smtClean="0"/>
              <a:t>Subline goes here. Also as many as two lines of content.</a:t>
            </a:r>
            <a:endParaRPr lang="en-US" dirty="0"/>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a:solidFill>
                  <a:schemeClr val="bg1"/>
                </a:solidFill>
              </a:defRPr>
            </a:lvl1pPr>
          </a:lstStyle>
          <a:p>
            <a:pPr lvl="0"/>
            <a:r>
              <a:rPr lang="en-US" dirty="0" smtClean="0"/>
              <a:t>2</a:t>
            </a:r>
            <a:endParaRPr lang="en-US" dirty="0"/>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Tree>
    <p:extLst>
      <p:ext uri="{BB962C8B-B14F-4D97-AF65-F5344CB8AC3E}">
        <p14:creationId xmlns:p14="http://schemas.microsoft.com/office/powerpoint/2010/main" val="1906082947"/>
      </p:ext>
    </p:extLst>
  </p:cSld>
  <p:clrMapOvr>
    <a:masterClrMapping/>
  </p:clrMapOvr>
  <p:extLst mod="1">
    <p:ext uri="{DCECCB84-F9BA-43D5-87BE-67443E8EF086}">
      <p15:sldGuideLst xmlns:p15="http://schemas.microsoft.com/office/powerpoint/2012/main">
        <p15:guide id="3" orient="horz" pos="55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Break 3">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4" name="Rectangle 33"/>
          <p:cNvSpPr/>
          <p:nvPr userDrawn="1"/>
        </p:nvSpPr>
        <p:spPr>
          <a:xfrm>
            <a:off x="-1" y="0"/>
            <a:ext cx="5275385"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panose="020F0502020204030204"/>
              <a:ea typeface=""/>
              <a:cs typeface=""/>
            </a:endParaRPr>
          </a:p>
        </p:txBody>
      </p:sp>
      <p:cxnSp>
        <p:nvCxnSpPr>
          <p:cNvPr id="38" name="Straight Connector 37"/>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p:txBody>
          <a:bodyPr/>
          <a:lstStyle/>
          <a:p>
            <a:fld id="{8AECE717-8E0D-1947-9DC8-E1A473813FE0}" type="datetimeFigureOut">
              <a:rPr lang="en-US" smtClean="0"/>
              <a:t>10/25/2019</a:t>
            </a:fld>
            <a:endParaRPr lang="en-US"/>
          </a:p>
        </p:txBody>
      </p:sp>
      <p:sp>
        <p:nvSpPr>
          <p:cNvPr id="5" name="Footer Placeholder 4"/>
          <p:cNvSpPr>
            <a:spLocks noGrp="1"/>
          </p:cNvSpPr>
          <p:nvPr>
            <p:ph type="ftr" sz="quarter" idx="11"/>
          </p:nvPr>
        </p:nvSpPr>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8D8D94"/>
                </a:solidFill>
              </a:rPr>
              <a:t>© 2019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rgbClr val="263746"/>
                </a:solidFill>
              </a:rPr>
              <a:pPr/>
              <a:t>‹#›</a:t>
            </a:fld>
            <a:endParaRPr lang="en-US" dirty="0">
              <a:solidFill>
                <a:srgbClr val="263746"/>
              </a:solidFill>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a:solidFill>
                  <a:schemeClr val="bg1"/>
                </a:solidFill>
              </a:defRPr>
            </a:lvl1pPr>
          </a:lstStyle>
          <a:p>
            <a:pPr lvl="0"/>
            <a:r>
              <a:rPr lang="en-US" dirty="0" smtClean="0"/>
              <a:t>Click to edit master text styles here</a:t>
            </a:r>
            <a:endParaRPr lang="en-US" dirty="0"/>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a:solidFill>
                  <a:schemeClr val="bg1"/>
                </a:solidFill>
              </a:defRPr>
            </a:lvl1pPr>
          </a:lstStyle>
          <a:p>
            <a:pPr lvl="0"/>
            <a:r>
              <a:rPr lang="en-US" dirty="0" smtClean="0"/>
              <a:t>Subline goes here. Also as many as two lines of content.</a:t>
            </a:r>
            <a:endParaRPr lang="en-US" dirty="0"/>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a:solidFill>
                  <a:schemeClr val="bg1"/>
                </a:solidFill>
              </a:defRPr>
            </a:lvl1pPr>
          </a:lstStyle>
          <a:p>
            <a:pPr lvl="0"/>
            <a:r>
              <a:rPr lang="en-US" dirty="0" smtClean="0"/>
              <a:t>3</a:t>
            </a:r>
            <a:endParaRPr lang="en-US" dirty="0"/>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Tree>
    <p:extLst>
      <p:ext uri="{BB962C8B-B14F-4D97-AF65-F5344CB8AC3E}">
        <p14:creationId xmlns:p14="http://schemas.microsoft.com/office/powerpoint/2010/main" val="410889472"/>
      </p:ext>
    </p:extLst>
  </p:cSld>
  <p:clrMapOvr>
    <a:masterClrMapping/>
  </p:clrMapOvr>
  <p:extLst mod="1">
    <p:ext uri="{DCECCB84-F9BA-43D5-87BE-67443E8EF086}">
      <p15:sldGuideLst xmlns:p15="http://schemas.microsoft.com/office/powerpoint/2012/main">
        <p15:guide id="3" orient="horz" pos="55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Break 4">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004915" y="0"/>
            <a:ext cx="7187085" cy="6858000"/>
          </a:xfrm>
          <a:prstGeom prst="rect">
            <a:avLst/>
          </a:prstGeom>
        </p:spPr>
      </p:pic>
      <p:sp>
        <p:nvSpPr>
          <p:cNvPr id="34" name="Rectangle 33"/>
          <p:cNvSpPr/>
          <p:nvPr userDrawn="1"/>
        </p:nvSpPr>
        <p:spPr>
          <a:xfrm>
            <a:off x="-1" y="0"/>
            <a:ext cx="5275385"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p:txBody>
          <a:bodyPr/>
          <a:lstStyle/>
          <a:p>
            <a:fld id="{8AECE717-8E0D-1947-9DC8-E1A473813FE0}" type="datetimeFigureOut">
              <a:rPr lang="en-US" smtClean="0"/>
              <a:t>10/25/2019</a:t>
            </a:fld>
            <a:endParaRPr lang="en-US"/>
          </a:p>
        </p:txBody>
      </p:sp>
      <p:sp>
        <p:nvSpPr>
          <p:cNvPr id="5" name="Footer Placeholder 4"/>
          <p:cNvSpPr>
            <a:spLocks noGrp="1"/>
          </p:cNvSpPr>
          <p:nvPr>
            <p:ph type="ftr" sz="quarter" idx="11"/>
          </p:nvPr>
        </p:nvSpPr>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8D8D94"/>
                </a:solidFill>
              </a:rPr>
              <a:t>© 2019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rgbClr val="263746"/>
                </a:solidFill>
              </a:rPr>
              <a:pPr/>
              <a:t>‹#›</a:t>
            </a:fld>
            <a:endParaRPr lang="en-US" dirty="0">
              <a:solidFill>
                <a:srgbClr val="263746"/>
              </a:solidFill>
            </a:endParaRP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cxnSp>
        <p:nvCxnSpPr>
          <p:cNvPr id="11" name="Straight Connector 10"/>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
        <p:nvSpPr>
          <p:cNvPr id="12"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a:solidFill>
                  <a:schemeClr val="bg1"/>
                </a:solidFill>
              </a:defRPr>
            </a:lvl1pPr>
          </a:lstStyle>
          <a:p>
            <a:pPr lvl="0"/>
            <a:r>
              <a:rPr lang="en-US" dirty="0" smtClean="0"/>
              <a:t>Click to edit master text styles here</a:t>
            </a:r>
            <a:endParaRPr lang="en-US" dirty="0"/>
          </a:p>
        </p:txBody>
      </p:sp>
      <p:sp>
        <p:nvSpPr>
          <p:cNvPr id="1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a:solidFill>
                  <a:schemeClr val="bg1"/>
                </a:solidFill>
              </a:defRPr>
            </a:lvl1pPr>
          </a:lstStyle>
          <a:p>
            <a:pPr lvl="0"/>
            <a:r>
              <a:rPr lang="en-US" dirty="0" smtClean="0"/>
              <a:t>Subline goes here. Also as many as two lines of content.</a:t>
            </a:r>
            <a:endParaRPr lang="en-US" dirty="0"/>
          </a:p>
        </p:txBody>
      </p:sp>
      <p:sp>
        <p:nvSpPr>
          <p:cNvPr id="14"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a:solidFill>
                  <a:schemeClr val="bg1"/>
                </a:solidFill>
              </a:defRPr>
            </a:lvl1pPr>
          </a:lstStyle>
          <a:p>
            <a:pPr lvl="0"/>
            <a:r>
              <a:rPr lang="en-US" dirty="0" smtClean="0"/>
              <a:t>4</a:t>
            </a:r>
            <a:endParaRPr lang="en-US" dirty="0"/>
          </a:p>
        </p:txBody>
      </p:sp>
    </p:spTree>
    <p:extLst>
      <p:ext uri="{BB962C8B-B14F-4D97-AF65-F5344CB8AC3E}">
        <p14:creationId xmlns:p14="http://schemas.microsoft.com/office/powerpoint/2010/main" val="279072608"/>
      </p:ext>
    </p:extLst>
  </p:cSld>
  <p:clrMapOvr>
    <a:masterClrMapping/>
  </p:clrMapOvr>
  <p:extLst mod="1">
    <p:ext uri="{DCECCB84-F9BA-43D5-87BE-67443E8EF086}">
      <p15:sldGuideLst xmlns:p15="http://schemas.microsoft.com/office/powerpoint/2012/main">
        <p15:guide id="3" orient="horz" pos="55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Break 5">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3404" y="0"/>
            <a:ext cx="8968596" cy="6858000"/>
          </a:xfrm>
          <a:prstGeom prst="rect">
            <a:avLst/>
          </a:prstGeom>
        </p:spPr>
      </p:pic>
      <p:sp>
        <p:nvSpPr>
          <p:cNvPr id="34" name="Rectangle 33"/>
          <p:cNvSpPr/>
          <p:nvPr userDrawn="1"/>
        </p:nvSpPr>
        <p:spPr>
          <a:xfrm>
            <a:off x="-1" y="0"/>
            <a:ext cx="5275385"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panose="020F0502020204030204"/>
              <a:ea typeface=""/>
              <a:cs typeface=""/>
            </a:endParaRPr>
          </a:p>
        </p:txBody>
      </p:sp>
      <p:cxnSp>
        <p:nvCxnSpPr>
          <p:cNvPr id="38" name="Straight Connector 37"/>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p:txBody>
          <a:bodyPr/>
          <a:lstStyle/>
          <a:p>
            <a:fld id="{8AECE717-8E0D-1947-9DC8-E1A473813FE0}" type="datetimeFigureOut">
              <a:rPr lang="en-US" smtClean="0"/>
              <a:t>10/25/2019</a:t>
            </a:fld>
            <a:endParaRPr lang="en-US"/>
          </a:p>
        </p:txBody>
      </p:sp>
      <p:sp>
        <p:nvSpPr>
          <p:cNvPr id="5" name="Footer Placeholder 4"/>
          <p:cNvSpPr>
            <a:spLocks noGrp="1"/>
          </p:cNvSpPr>
          <p:nvPr>
            <p:ph type="ftr" sz="quarter" idx="11"/>
          </p:nvPr>
        </p:nvSpPr>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8D8D94"/>
                </a:solidFill>
              </a:rPr>
              <a:t>© 2019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rgbClr val="263746"/>
                </a:solidFill>
              </a:rPr>
              <a:pPr/>
              <a:t>‹#›</a:t>
            </a:fld>
            <a:endParaRPr lang="en-US" dirty="0">
              <a:solidFill>
                <a:srgbClr val="263746"/>
              </a:solidFill>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a:solidFill>
                  <a:schemeClr val="bg1"/>
                </a:solidFill>
              </a:defRPr>
            </a:lvl1pPr>
          </a:lstStyle>
          <a:p>
            <a:pPr lvl="0"/>
            <a:r>
              <a:rPr lang="en-US" dirty="0" smtClean="0"/>
              <a:t>Click to edit master text styles here</a:t>
            </a:r>
            <a:endParaRPr lang="en-US" dirty="0"/>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a:solidFill>
                  <a:schemeClr val="bg1"/>
                </a:solidFill>
              </a:defRPr>
            </a:lvl1pPr>
          </a:lstStyle>
          <a:p>
            <a:pPr lvl="0"/>
            <a:r>
              <a:rPr lang="en-US" dirty="0" smtClean="0"/>
              <a:t>Subline goes here. Also as many as two lines of content.</a:t>
            </a:r>
            <a:endParaRPr lang="en-US" dirty="0"/>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a:solidFill>
                  <a:schemeClr val="bg1"/>
                </a:solidFill>
              </a:defRPr>
            </a:lvl1pPr>
          </a:lstStyle>
          <a:p>
            <a:pPr lvl="0"/>
            <a:r>
              <a:rPr lang="en-US" dirty="0" smtClean="0"/>
              <a:t>5</a:t>
            </a:r>
            <a:endParaRPr lang="en-US" dirty="0"/>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Tree>
    <p:extLst>
      <p:ext uri="{BB962C8B-B14F-4D97-AF65-F5344CB8AC3E}">
        <p14:creationId xmlns:p14="http://schemas.microsoft.com/office/powerpoint/2010/main" val="114992040"/>
      </p:ext>
    </p:extLst>
  </p:cSld>
  <p:clrMapOvr>
    <a:masterClrMapping/>
  </p:clrMapOvr>
  <p:extLst mod="1">
    <p:ext uri="{DCECCB84-F9BA-43D5-87BE-67443E8EF086}">
      <p15:sldGuideLst xmlns:p15="http://schemas.microsoft.com/office/powerpoint/2012/main">
        <p15:guide id="3" orient="horz" pos="55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a:solidFill>
                  <a:srgbClr val="0678D5"/>
                </a:solidFill>
              </a:defRPr>
            </a:lvl1pPr>
          </a:lstStyle>
          <a:p>
            <a:r>
              <a:rPr lang="en-US" dirty="0" smtClean="0"/>
              <a:t>Slide title goes here.</a:t>
            </a:r>
            <a:endParaRPr lang="en-US" dirty="0"/>
          </a:p>
        </p:txBody>
      </p:sp>
      <p:sp>
        <p:nvSpPr>
          <p:cNvPr id="4" name="Date Placeholder 3"/>
          <p:cNvSpPr>
            <a:spLocks noGrp="1"/>
          </p:cNvSpPr>
          <p:nvPr>
            <p:ph type="dt" sz="half" idx="10"/>
          </p:nvPr>
        </p:nvSpPr>
        <p:spPr/>
        <p:txBody>
          <a:bodyPr/>
          <a:lstStyle/>
          <a:p>
            <a:fld id="{8AECE717-8E0D-1947-9DC8-E1A473813FE0}" type="datetimeFigureOut">
              <a:rPr lang="en-US" smtClean="0"/>
              <a:t>10/25/2019</a:t>
            </a:fld>
            <a:endParaRPr lang="en-US"/>
          </a:p>
        </p:txBody>
      </p:sp>
      <p:sp>
        <p:nvSpPr>
          <p:cNvPr id="5" name="Footer Placeholder 4"/>
          <p:cNvSpPr>
            <a:spLocks noGrp="1"/>
          </p:cNvSpPr>
          <p:nvPr>
            <p:ph type="ftr" sz="quarter" idx="11"/>
          </p:nvPr>
        </p:nvSpPr>
        <p:spPr/>
        <p:txBody>
          <a:bodyPr/>
          <a:lstStyle/>
          <a:p>
            <a:endParaRPr lang="en-US"/>
          </a:p>
        </p:txBody>
      </p:sp>
      <p:cxnSp>
        <p:nvCxnSpPr>
          <p:cNvPr id="13" name="Straight Connector 12"/>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1120857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On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a:solidFill>
                  <a:srgbClr val="0678D5"/>
                </a:solidFill>
              </a:defRPr>
            </a:lvl1pPr>
          </a:lstStyle>
          <a:p>
            <a:r>
              <a:rPr lang="en-US" dirty="0" smtClean="0"/>
              <a:t>Slide title goes here.</a:t>
            </a:r>
            <a:endParaRPr lang="en-US" dirty="0"/>
          </a:p>
        </p:txBody>
      </p:sp>
      <p:sp>
        <p:nvSpPr>
          <p:cNvPr id="3" name="Content Placeholder 2"/>
          <p:cNvSpPr>
            <a:spLocks noGrp="1"/>
          </p:cNvSpPr>
          <p:nvPr>
            <p:ph idx="1" hasCustomPrompt="1"/>
          </p:nvPr>
        </p:nvSpPr>
        <p:spPr>
          <a:xfrm>
            <a:off x="607536" y="1380780"/>
            <a:ext cx="10894463" cy="4583415"/>
          </a:xfrm>
        </p:spPr>
        <p:txBody>
          <a:bodyPr>
            <a:noAutofit/>
          </a:bodyPr>
          <a:lstStyle>
            <a:lvl1pPr>
              <a:lnSpc>
                <a:spcPct val="100000"/>
              </a:lnSpc>
              <a:defRPr>
                <a:solidFill>
                  <a:srgbClr val="263746"/>
                </a:solidFill>
              </a:defRPr>
            </a:lvl1pPr>
            <a:lvl2pPr>
              <a:lnSpc>
                <a:spcPct val="100000"/>
              </a:lnSpc>
              <a:defRPr>
                <a:solidFill>
                  <a:srgbClr val="263746"/>
                </a:solidFill>
              </a:defRPr>
            </a:lvl2pPr>
            <a:lvl3pPr>
              <a:lnSpc>
                <a:spcPct val="100000"/>
              </a:lnSpc>
              <a:defRPr>
                <a:solidFill>
                  <a:srgbClr val="263746"/>
                </a:solidFill>
              </a:defRPr>
            </a:lvl3pPr>
            <a:lvl4pPr>
              <a:lnSpc>
                <a:spcPct val="100000"/>
              </a:lnSpc>
              <a:defRPr>
                <a:solidFill>
                  <a:srgbClr val="263746"/>
                </a:solidFill>
              </a:defRPr>
            </a:lvl4pPr>
            <a:lvl5pPr>
              <a:lnSpc>
                <a:spcPct val="100000"/>
              </a:lnSpc>
              <a:defRPr>
                <a:solidFill>
                  <a:srgbClr val="26374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AECE717-8E0D-1947-9DC8-E1A473813FE0}" type="datetimeFigureOut">
              <a:rPr lang="en-US" smtClean="0"/>
              <a:t>10/25/2019</a:t>
            </a:fld>
            <a:endParaRPr lang="en-US"/>
          </a:p>
        </p:txBody>
      </p:sp>
      <p:sp>
        <p:nvSpPr>
          <p:cNvPr id="5" name="Footer Placeholder 4"/>
          <p:cNvSpPr>
            <a:spLocks noGrp="1"/>
          </p:cNvSpPr>
          <p:nvPr>
            <p:ph type="ftr" sz="quarter" idx="11"/>
          </p:nvPr>
        </p:nvSpPr>
        <p:spPr/>
        <p:txBody>
          <a:bodyPr/>
          <a:lstStyle/>
          <a:p>
            <a:endParaRPr lang="en-US"/>
          </a:p>
        </p:txBody>
      </p:sp>
      <p:cxnSp>
        <p:nvCxnSpPr>
          <p:cNvPr id="8" name="Straight Connector 7"/>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1134016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10616" y="1381760"/>
            <a:ext cx="5321808" cy="4351338"/>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hasCustomPrompt="1"/>
          </p:nvPr>
        </p:nvSpPr>
        <p:spPr>
          <a:xfrm>
            <a:off x="6190352" y="1381760"/>
            <a:ext cx="5321808" cy="4351338"/>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Date Placeholder 4"/>
          <p:cNvSpPr>
            <a:spLocks noGrp="1"/>
          </p:cNvSpPr>
          <p:nvPr>
            <p:ph type="dt" sz="half" idx="10"/>
          </p:nvPr>
        </p:nvSpPr>
        <p:spPr/>
        <p:txBody>
          <a:bodyPr/>
          <a:lstStyle/>
          <a:p>
            <a:fld id="{8AECE717-8E0D-1947-9DC8-E1A473813FE0}" type="datetimeFigureOut">
              <a:rPr lang="en-US" smtClean="0"/>
              <a:t>10/25/2019</a:t>
            </a:fld>
            <a:endParaRPr lang="en-US"/>
          </a:p>
        </p:txBody>
      </p:sp>
      <p:sp>
        <p:nvSpPr>
          <p:cNvPr id="6" name="Footer Placeholder 5"/>
          <p:cNvSpPr>
            <a:spLocks noGrp="1"/>
          </p:cNvSpPr>
          <p:nvPr>
            <p:ph type="ftr" sz="quarter" idx="11"/>
          </p:nvPr>
        </p:nvSpPr>
        <p:spPr/>
        <p:txBody>
          <a:bodyPr/>
          <a:lstStyle/>
          <a:p>
            <a:endParaRPr lang="en-US"/>
          </a:p>
        </p:txBody>
      </p:sp>
      <p:sp>
        <p:nvSpPr>
          <p:cNvPr id="11" name="Title 1"/>
          <p:cNvSpPr>
            <a:spLocks noGrp="1"/>
          </p:cNvSpPr>
          <p:nvPr>
            <p:ph type="title" hasCustomPrompt="1"/>
          </p:nvPr>
        </p:nvSpPr>
        <p:spPr>
          <a:xfrm>
            <a:off x="600456" y="408885"/>
            <a:ext cx="9523847" cy="671116"/>
          </a:xfrm>
        </p:spPr>
        <p:txBody>
          <a:bodyPr>
            <a:noAutofit/>
          </a:bodyPr>
          <a:lstStyle>
            <a:lvl1pPr>
              <a:defRPr sz="3000">
                <a:solidFill>
                  <a:srgbClr val="0678D5"/>
                </a:solidFill>
              </a:defRPr>
            </a:lvl1pPr>
          </a:lstStyle>
          <a:p>
            <a:r>
              <a:rPr lang="en-US" dirty="0" smtClean="0"/>
              <a:t>Slide title goes here.</a:t>
            </a:r>
            <a:endParaRPr lang="en-US" dirty="0"/>
          </a:p>
        </p:txBody>
      </p:sp>
      <p:cxnSp>
        <p:nvCxnSpPr>
          <p:cNvPr id="9" name="Straight Connector 8"/>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20460059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lumns with Imag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a:solidFill>
                  <a:srgbClr val="0678D5"/>
                </a:solidFill>
              </a:defRPr>
            </a:lvl1pPr>
          </a:lstStyle>
          <a:p>
            <a:r>
              <a:rPr lang="en-US" dirty="0" smtClean="0"/>
              <a:t>Slide title goes here.</a:t>
            </a:r>
            <a:endParaRPr lang="en-US" dirty="0"/>
          </a:p>
        </p:txBody>
      </p:sp>
      <p:sp>
        <p:nvSpPr>
          <p:cNvPr id="4" name="Date Placeholder 3"/>
          <p:cNvSpPr>
            <a:spLocks noGrp="1"/>
          </p:cNvSpPr>
          <p:nvPr>
            <p:ph type="dt" sz="half" idx="10"/>
          </p:nvPr>
        </p:nvSpPr>
        <p:spPr/>
        <p:txBody>
          <a:bodyPr/>
          <a:lstStyle/>
          <a:p>
            <a:fld id="{8AECE717-8E0D-1947-9DC8-E1A473813FE0}" type="datetimeFigureOut">
              <a:rPr lang="en-US" smtClean="0"/>
              <a:t>10/25/2019</a:t>
            </a:fld>
            <a:endParaRPr lang="en-US"/>
          </a:p>
        </p:txBody>
      </p:sp>
      <p:sp>
        <p:nvSpPr>
          <p:cNvPr id="5" name="Footer Placeholder 4"/>
          <p:cNvSpPr>
            <a:spLocks noGrp="1"/>
          </p:cNvSpPr>
          <p:nvPr>
            <p:ph type="ftr" sz="quarter" idx="11"/>
          </p:nvPr>
        </p:nvSpPr>
        <p:spPr/>
        <p:txBody>
          <a:bodyPr/>
          <a:lstStyle/>
          <a:p>
            <a:endParaRPr lang="en-US"/>
          </a:p>
        </p:txBody>
      </p:sp>
      <p:sp>
        <p:nvSpPr>
          <p:cNvPr id="17" name="Rectangle 16"/>
          <p:cNvSpPr/>
          <p:nvPr userDrawn="1"/>
        </p:nvSpPr>
        <p:spPr>
          <a:xfrm>
            <a:off x="692304" y="409737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panose="020F0502020204030204"/>
              <a:ea typeface=""/>
              <a:cs typeface=""/>
            </a:endParaRPr>
          </a:p>
        </p:txBody>
      </p:sp>
      <p:sp>
        <p:nvSpPr>
          <p:cNvPr id="18" name="Rectangle 17"/>
          <p:cNvSpPr/>
          <p:nvPr userDrawn="1"/>
        </p:nvSpPr>
        <p:spPr>
          <a:xfrm>
            <a:off x="4496877" y="409737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panose="020F0502020204030204"/>
              <a:ea typeface=""/>
              <a:cs typeface=""/>
            </a:endParaRPr>
          </a:p>
        </p:txBody>
      </p:sp>
      <p:sp>
        <p:nvSpPr>
          <p:cNvPr id="19" name="Rectangle 18"/>
          <p:cNvSpPr/>
          <p:nvPr userDrawn="1"/>
        </p:nvSpPr>
        <p:spPr>
          <a:xfrm>
            <a:off x="8346022" y="409737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panose="020F0502020204030204"/>
              <a:ea typeface=""/>
              <a:cs typeface=""/>
            </a:endParaRPr>
          </a:p>
        </p:txBody>
      </p:sp>
      <p:sp>
        <p:nvSpPr>
          <p:cNvPr id="20" name="Picture Placeholder 6"/>
          <p:cNvSpPr txBox="1">
            <a:spLocks/>
          </p:cNvSpPr>
          <p:nvPr userDrawn="1"/>
        </p:nvSpPr>
        <p:spPr>
          <a:xfrm>
            <a:off x="1197209" y="1654019"/>
            <a:ext cx="2183296" cy="2183296"/>
          </a:xfrm>
          <a:prstGeom prst="ellipse">
            <a:avLst/>
          </a:prstGeom>
          <a:solidFill>
            <a:srgbClr val="0678D5"/>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a:buNone/>
              <a:defRPr sz="1200" b="0" i="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1200" b="0" i="0" u="none" strike="noStrike" kern="1200" cap="none" spc="0" normalizeH="0" baseline="0" noProof="0" dirty="0">
              <a:ln>
                <a:noFill/>
              </a:ln>
              <a:solidFill>
                <a:srgbClr val="263746"/>
              </a:solidFill>
              <a:effectLst/>
              <a:uLnTx/>
              <a:uFillTx/>
              <a:latin typeface="Helvetica" charset="0"/>
              <a:ea typeface="Helvetica" charset="0"/>
              <a:cs typeface="Helvetica" charset="0"/>
            </a:endParaRPr>
          </a:p>
        </p:txBody>
      </p:sp>
      <p:sp>
        <p:nvSpPr>
          <p:cNvPr id="21" name="Picture Placeholder 6"/>
          <p:cNvSpPr txBox="1">
            <a:spLocks/>
          </p:cNvSpPr>
          <p:nvPr userDrawn="1"/>
        </p:nvSpPr>
        <p:spPr>
          <a:xfrm>
            <a:off x="5001782" y="1654019"/>
            <a:ext cx="2183296" cy="2183296"/>
          </a:xfrm>
          <a:prstGeom prst="ellipse">
            <a:avLst/>
          </a:prstGeom>
          <a:solidFill>
            <a:srgbClr val="0678D5"/>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a:buNone/>
              <a:defRPr sz="1200" b="0" i="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1200" b="0" i="0" u="none" strike="noStrike" kern="1200" cap="none" spc="0" normalizeH="0" baseline="0" noProof="0" dirty="0">
              <a:ln>
                <a:noFill/>
              </a:ln>
              <a:solidFill>
                <a:srgbClr val="263746"/>
              </a:solidFill>
              <a:effectLst/>
              <a:uLnTx/>
              <a:uFillTx/>
              <a:latin typeface="Helvetica" charset="0"/>
              <a:ea typeface="Helvetica" charset="0"/>
              <a:cs typeface="Helvetica" charset="0"/>
            </a:endParaRPr>
          </a:p>
        </p:txBody>
      </p:sp>
      <p:sp>
        <p:nvSpPr>
          <p:cNvPr id="22" name="Picture Placeholder 6"/>
          <p:cNvSpPr txBox="1">
            <a:spLocks/>
          </p:cNvSpPr>
          <p:nvPr userDrawn="1"/>
        </p:nvSpPr>
        <p:spPr>
          <a:xfrm>
            <a:off x="8850927" y="1654019"/>
            <a:ext cx="2183296" cy="2183296"/>
          </a:xfrm>
          <a:prstGeom prst="ellipse">
            <a:avLst/>
          </a:prstGeom>
          <a:solidFill>
            <a:srgbClr val="0678D5"/>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a:buNone/>
              <a:defRPr sz="1200" b="0" i="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1200" b="0" i="0" u="none" strike="noStrike" kern="1200" cap="none" spc="0" normalizeH="0" baseline="0" noProof="0" dirty="0">
              <a:ln>
                <a:noFill/>
              </a:ln>
              <a:solidFill>
                <a:srgbClr val="263746"/>
              </a:solidFill>
              <a:effectLst/>
              <a:uLnTx/>
              <a:uFillTx/>
              <a:latin typeface="Helvetica" charset="0"/>
              <a:ea typeface="Helvetica" charset="0"/>
              <a:cs typeface="Helvetica" charset="0"/>
            </a:endParaRPr>
          </a:p>
        </p:txBody>
      </p:sp>
      <p:sp>
        <p:nvSpPr>
          <p:cNvPr id="6" name="Picture Placeholder 5"/>
          <p:cNvSpPr>
            <a:spLocks noGrp="1"/>
          </p:cNvSpPr>
          <p:nvPr>
            <p:ph type="pic" sz="quarter" idx="12" hasCustomPrompt="1"/>
          </p:nvPr>
        </p:nvSpPr>
        <p:spPr>
          <a:xfrm>
            <a:off x="1196657" y="1654175"/>
            <a:ext cx="2184400" cy="2182813"/>
          </a:xfrm>
          <a:prstGeom prst="ellipse">
            <a:avLst/>
          </a:prstGeom>
        </p:spPr>
        <p:txBody>
          <a:bodyPr/>
          <a:lstStyle>
            <a:lvl1pPr marL="0" indent="0" algn="ctr">
              <a:buNone/>
              <a:defRPr sz="1400" baseline="0">
                <a:solidFill>
                  <a:schemeClr val="bg1"/>
                </a:solidFill>
              </a:defRPr>
            </a:lvl1pPr>
          </a:lstStyle>
          <a:p>
            <a:r>
              <a:rPr lang="en-US" dirty="0" smtClean="0"/>
              <a:t>Insert picture</a:t>
            </a:r>
            <a:endParaRPr lang="en-US" dirty="0"/>
          </a:p>
        </p:txBody>
      </p:sp>
      <p:sp>
        <p:nvSpPr>
          <p:cNvPr id="23" name="Picture Placeholder 5"/>
          <p:cNvSpPr>
            <a:spLocks noGrp="1"/>
          </p:cNvSpPr>
          <p:nvPr>
            <p:ph type="pic" sz="quarter" idx="13" hasCustomPrompt="1"/>
          </p:nvPr>
        </p:nvSpPr>
        <p:spPr>
          <a:xfrm>
            <a:off x="5001230" y="1654175"/>
            <a:ext cx="2184400" cy="2182813"/>
          </a:xfrm>
          <a:prstGeom prst="ellipse">
            <a:avLst/>
          </a:prstGeom>
        </p:spPr>
        <p:txBody>
          <a:bodyPr/>
          <a:lstStyle>
            <a:lvl1pPr marL="0" indent="0" algn="ctr">
              <a:buNone/>
              <a:defRPr sz="1400">
                <a:solidFill>
                  <a:schemeClr val="bg1"/>
                </a:solidFill>
              </a:defRPr>
            </a:lvl1pPr>
          </a:lstStyle>
          <a:p>
            <a:r>
              <a:rPr lang="en-US" dirty="0" smtClean="0"/>
              <a:t>Insert picture</a:t>
            </a:r>
            <a:endParaRPr lang="en-US" dirty="0"/>
          </a:p>
        </p:txBody>
      </p:sp>
      <p:sp>
        <p:nvSpPr>
          <p:cNvPr id="24" name="Picture Placeholder 5"/>
          <p:cNvSpPr>
            <a:spLocks noGrp="1"/>
          </p:cNvSpPr>
          <p:nvPr>
            <p:ph type="pic" sz="quarter" idx="14" hasCustomPrompt="1"/>
          </p:nvPr>
        </p:nvSpPr>
        <p:spPr>
          <a:xfrm>
            <a:off x="8850375" y="1654175"/>
            <a:ext cx="2184400" cy="2182813"/>
          </a:xfrm>
          <a:prstGeom prst="ellipse">
            <a:avLst/>
          </a:prstGeom>
        </p:spPr>
        <p:txBody>
          <a:bodyPr/>
          <a:lstStyle>
            <a:lvl1pPr marL="0" indent="0" algn="ctr">
              <a:buNone/>
              <a:defRPr sz="1400">
                <a:solidFill>
                  <a:schemeClr val="bg1"/>
                </a:solidFill>
              </a:defRPr>
            </a:lvl1pPr>
          </a:lstStyle>
          <a:p>
            <a:r>
              <a:rPr lang="en-US" dirty="0" smtClean="0"/>
              <a:t>Insert picture</a:t>
            </a:r>
            <a:endParaRPr lang="en-US" dirty="0"/>
          </a:p>
        </p:txBody>
      </p:sp>
      <p:sp>
        <p:nvSpPr>
          <p:cNvPr id="26" name="Text Placeholder 25"/>
          <p:cNvSpPr>
            <a:spLocks noGrp="1"/>
          </p:cNvSpPr>
          <p:nvPr>
            <p:ph type="body" sz="quarter" idx="15" hasCustomPrompt="1"/>
          </p:nvPr>
        </p:nvSpPr>
        <p:spPr>
          <a:xfrm>
            <a:off x="641032" y="4366586"/>
            <a:ext cx="3295650" cy="1711325"/>
          </a:xfrm>
        </p:spPr>
        <p:txBody>
          <a:bodyPr/>
          <a:lstStyle>
            <a:lvl1pPr marL="0" indent="0">
              <a:buNone/>
              <a:defRPr sz="1800"/>
            </a:lvl1pPr>
          </a:lstStyle>
          <a:p>
            <a:pPr lvl="0"/>
            <a:r>
              <a:rPr lang="en-US" dirty="0" smtClean="0"/>
              <a:t>Click to edit master text styles</a:t>
            </a:r>
            <a:endParaRPr lang="en-US" dirty="0"/>
          </a:p>
        </p:txBody>
      </p:sp>
      <p:sp>
        <p:nvSpPr>
          <p:cNvPr id="27" name="Text Placeholder 25"/>
          <p:cNvSpPr>
            <a:spLocks noGrp="1"/>
          </p:cNvSpPr>
          <p:nvPr>
            <p:ph type="body" sz="quarter" idx="16" hasCustomPrompt="1"/>
          </p:nvPr>
        </p:nvSpPr>
        <p:spPr>
          <a:xfrm>
            <a:off x="4445605" y="4366586"/>
            <a:ext cx="3295650" cy="1711325"/>
          </a:xfrm>
        </p:spPr>
        <p:txBody>
          <a:bodyPr/>
          <a:lstStyle>
            <a:lvl1pPr marL="0" indent="0">
              <a:buNone/>
              <a:defRPr sz="1800"/>
            </a:lvl1pPr>
          </a:lstStyle>
          <a:p>
            <a:pPr lvl="0"/>
            <a:r>
              <a:rPr lang="en-US" dirty="0" smtClean="0"/>
              <a:t>Click to edit master text styles</a:t>
            </a:r>
            <a:endParaRPr lang="en-US" dirty="0"/>
          </a:p>
        </p:txBody>
      </p:sp>
      <p:sp>
        <p:nvSpPr>
          <p:cNvPr id="28" name="Text Placeholder 25"/>
          <p:cNvSpPr>
            <a:spLocks noGrp="1"/>
          </p:cNvSpPr>
          <p:nvPr>
            <p:ph type="body" sz="quarter" idx="17" hasCustomPrompt="1"/>
          </p:nvPr>
        </p:nvSpPr>
        <p:spPr>
          <a:xfrm>
            <a:off x="8294750" y="4366586"/>
            <a:ext cx="3295650" cy="1711325"/>
          </a:xfrm>
        </p:spPr>
        <p:txBody>
          <a:bodyPr/>
          <a:lstStyle>
            <a:lvl1pPr marL="0" indent="0">
              <a:buNone/>
              <a:defRPr sz="1800"/>
            </a:lvl1pPr>
          </a:lstStyle>
          <a:p>
            <a:pPr lvl="0"/>
            <a:r>
              <a:rPr lang="en-US" dirty="0" smtClean="0"/>
              <a:t>Click to edit master text styles</a:t>
            </a:r>
            <a:endParaRPr lang="en-US" dirty="0"/>
          </a:p>
        </p:txBody>
      </p:sp>
      <p:cxnSp>
        <p:nvCxnSpPr>
          <p:cNvPr id="25" name="Straight Connector 24"/>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7619884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hree Columns with Imag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a:solidFill>
                  <a:srgbClr val="0678D5"/>
                </a:solidFill>
              </a:defRPr>
            </a:lvl1pPr>
          </a:lstStyle>
          <a:p>
            <a:r>
              <a:rPr lang="en-US" dirty="0" smtClean="0"/>
              <a:t>Slide title goes here.</a:t>
            </a:r>
            <a:endParaRPr lang="en-US" dirty="0"/>
          </a:p>
        </p:txBody>
      </p:sp>
      <p:sp>
        <p:nvSpPr>
          <p:cNvPr id="4" name="Date Placeholder 3"/>
          <p:cNvSpPr>
            <a:spLocks noGrp="1"/>
          </p:cNvSpPr>
          <p:nvPr>
            <p:ph type="dt" sz="half" idx="10"/>
          </p:nvPr>
        </p:nvSpPr>
        <p:spPr/>
        <p:txBody>
          <a:bodyPr/>
          <a:lstStyle/>
          <a:p>
            <a:fld id="{8AECE717-8E0D-1947-9DC8-E1A473813FE0}" type="datetimeFigureOut">
              <a:rPr lang="en-US" smtClean="0"/>
              <a:t>10/25/2019</a:t>
            </a:fld>
            <a:endParaRPr lang="en-US"/>
          </a:p>
        </p:txBody>
      </p:sp>
      <p:sp>
        <p:nvSpPr>
          <p:cNvPr id="5" name="Footer Placeholder 4"/>
          <p:cNvSpPr>
            <a:spLocks noGrp="1"/>
          </p:cNvSpPr>
          <p:nvPr>
            <p:ph type="ftr" sz="quarter" idx="11"/>
          </p:nvPr>
        </p:nvSpPr>
        <p:spPr/>
        <p:txBody>
          <a:bodyPr/>
          <a:lstStyle/>
          <a:p>
            <a:endParaRPr lang="en-US"/>
          </a:p>
        </p:txBody>
      </p:sp>
      <p:sp>
        <p:nvSpPr>
          <p:cNvPr id="6" name="Picture Placeholder 5"/>
          <p:cNvSpPr>
            <a:spLocks noGrp="1"/>
          </p:cNvSpPr>
          <p:nvPr>
            <p:ph type="pic" sz="quarter" idx="12" hasCustomPrompt="1"/>
          </p:nvPr>
        </p:nvSpPr>
        <p:spPr>
          <a:xfrm>
            <a:off x="1196657" y="1443863"/>
            <a:ext cx="2184400" cy="2182813"/>
          </a:xfrm>
          <a:prstGeom prst="ellipse">
            <a:avLst/>
          </a:prstGeom>
          <a:solidFill>
            <a:srgbClr val="0678D5"/>
          </a:solidFill>
        </p:spPr>
        <p:txBody>
          <a:bodyPr/>
          <a:lstStyle>
            <a:lvl1pPr marL="0" indent="0" algn="ctr">
              <a:buNone/>
              <a:defRPr sz="1400" baseline="0">
                <a:solidFill>
                  <a:schemeClr val="bg1"/>
                </a:solidFill>
              </a:defRPr>
            </a:lvl1pPr>
          </a:lstStyle>
          <a:p>
            <a:r>
              <a:rPr lang="en-US" dirty="0" smtClean="0"/>
              <a:t>Insert picture</a:t>
            </a:r>
            <a:endParaRPr lang="en-US" dirty="0"/>
          </a:p>
        </p:txBody>
      </p:sp>
      <p:sp>
        <p:nvSpPr>
          <p:cNvPr id="23" name="Picture Placeholder 5"/>
          <p:cNvSpPr>
            <a:spLocks noGrp="1"/>
          </p:cNvSpPr>
          <p:nvPr>
            <p:ph type="pic" sz="quarter" idx="13" hasCustomPrompt="1"/>
          </p:nvPr>
        </p:nvSpPr>
        <p:spPr>
          <a:xfrm>
            <a:off x="5001230" y="1443863"/>
            <a:ext cx="2184400" cy="2182813"/>
          </a:xfrm>
          <a:prstGeom prst="ellipse">
            <a:avLst/>
          </a:prstGeom>
          <a:solidFill>
            <a:srgbClr val="0678D5"/>
          </a:solidFill>
        </p:spPr>
        <p:txBody>
          <a:bodyPr/>
          <a:lstStyle>
            <a:lvl1pPr marL="0" indent="0" algn="ctr">
              <a:buNone/>
              <a:defRPr sz="1400">
                <a:solidFill>
                  <a:schemeClr val="bg1"/>
                </a:solidFill>
              </a:defRPr>
            </a:lvl1pPr>
          </a:lstStyle>
          <a:p>
            <a:r>
              <a:rPr lang="en-US" dirty="0" smtClean="0"/>
              <a:t>Insert picture</a:t>
            </a:r>
            <a:endParaRPr lang="en-US" dirty="0"/>
          </a:p>
        </p:txBody>
      </p:sp>
      <p:sp>
        <p:nvSpPr>
          <p:cNvPr id="26" name="Text Placeholder 25"/>
          <p:cNvSpPr>
            <a:spLocks noGrp="1"/>
          </p:cNvSpPr>
          <p:nvPr>
            <p:ph type="body" sz="quarter" idx="15" hasCustomPrompt="1"/>
          </p:nvPr>
        </p:nvSpPr>
        <p:spPr>
          <a:xfrm>
            <a:off x="586168" y="4366586"/>
            <a:ext cx="3295650" cy="1711325"/>
          </a:xfrm>
        </p:spPr>
        <p:txBody>
          <a:bodyPr/>
          <a:lstStyle>
            <a:lvl1pPr marL="0" indent="0">
              <a:buNone/>
              <a:defRPr sz="1200"/>
            </a:lvl1pPr>
          </a:lstStyle>
          <a:p>
            <a:pPr lvl="0"/>
            <a:r>
              <a:rPr lang="en-US" dirty="0" smtClean="0"/>
              <a:t>Click to edit master text styles</a:t>
            </a:r>
            <a:endParaRPr lang="en-US" dirty="0"/>
          </a:p>
        </p:txBody>
      </p:sp>
      <p:sp>
        <p:nvSpPr>
          <p:cNvPr id="27" name="Text Placeholder 25"/>
          <p:cNvSpPr>
            <a:spLocks noGrp="1"/>
          </p:cNvSpPr>
          <p:nvPr>
            <p:ph type="body" sz="quarter" idx="16" hasCustomPrompt="1"/>
          </p:nvPr>
        </p:nvSpPr>
        <p:spPr>
          <a:xfrm>
            <a:off x="4418173" y="4366586"/>
            <a:ext cx="3295650" cy="1711325"/>
          </a:xfrm>
        </p:spPr>
        <p:txBody>
          <a:bodyPr/>
          <a:lstStyle>
            <a:lvl1pPr marL="0" indent="0">
              <a:buNone/>
              <a:defRPr sz="1200"/>
            </a:lvl1pPr>
          </a:lstStyle>
          <a:p>
            <a:pPr lvl="0"/>
            <a:r>
              <a:rPr lang="en-US" dirty="0" smtClean="0"/>
              <a:t>Click to edit master text styles</a:t>
            </a:r>
            <a:endParaRPr lang="en-US" dirty="0"/>
          </a:p>
        </p:txBody>
      </p:sp>
      <p:sp>
        <p:nvSpPr>
          <p:cNvPr id="28" name="Text Placeholder 25"/>
          <p:cNvSpPr>
            <a:spLocks noGrp="1"/>
          </p:cNvSpPr>
          <p:nvPr>
            <p:ph type="body" sz="quarter" idx="17" hasCustomPrompt="1"/>
          </p:nvPr>
        </p:nvSpPr>
        <p:spPr>
          <a:xfrm>
            <a:off x="8267318" y="4366586"/>
            <a:ext cx="3295650" cy="1711325"/>
          </a:xfrm>
        </p:spPr>
        <p:txBody>
          <a:bodyPr/>
          <a:lstStyle>
            <a:lvl1pPr marL="0" indent="0">
              <a:buNone/>
              <a:defRPr sz="1200"/>
            </a:lvl1pPr>
          </a:lstStyle>
          <a:p>
            <a:pPr lvl="0"/>
            <a:r>
              <a:rPr lang="en-US" dirty="0" smtClean="0"/>
              <a:t>Click to edit master text styles</a:t>
            </a:r>
            <a:endParaRPr lang="en-US" dirty="0"/>
          </a:p>
        </p:txBody>
      </p:sp>
      <p:sp>
        <p:nvSpPr>
          <p:cNvPr id="31" name="Chart Placeholder 3"/>
          <p:cNvSpPr>
            <a:spLocks noGrp="1"/>
          </p:cNvSpPr>
          <p:nvPr>
            <p:ph type="chart" sz="quarter" idx="18"/>
          </p:nvPr>
        </p:nvSpPr>
        <p:spPr>
          <a:xfrm>
            <a:off x="8880915" y="1370076"/>
            <a:ext cx="2183296" cy="2183296"/>
          </a:xfrm>
        </p:spPr>
        <p:txBody>
          <a:bodyPr anchor="ctr" anchorCtr="0">
            <a:normAutofit/>
          </a:bodyPr>
          <a:lstStyle>
            <a:lvl1pPr marL="0" indent="0" algn="ctr">
              <a:buNone/>
              <a:defRPr sz="1200" b="0" i="0">
                <a:latin typeface="Helvetica" charset="0"/>
                <a:ea typeface="Helvetica" charset="0"/>
                <a:cs typeface="Helvetica" charset="0"/>
              </a:defRPr>
            </a:lvl1pPr>
          </a:lstStyle>
          <a:p>
            <a:r>
              <a:rPr lang="en-US" smtClean="0"/>
              <a:t>Click icon to add chart</a:t>
            </a:r>
            <a:endParaRPr lang="en-US"/>
          </a:p>
        </p:txBody>
      </p:sp>
      <p:sp>
        <p:nvSpPr>
          <p:cNvPr id="42" name="Rectangle 41"/>
          <p:cNvSpPr/>
          <p:nvPr userDrawn="1"/>
        </p:nvSpPr>
        <p:spPr>
          <a:xfrm>
            <a:off x="692304" y="418881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panose="020F0502020204030204"/>
              <a:ea typeface=""/>
              <a:cs typeface=""/>
            </a:endParaRPr>
          </a:p>
        </p:txBody>
      </p:sp>
      <p:sp>
        <p:nvSpPr>
          <p:cNvPr id="43" name="Rectangle 42"/>
          <p:cNvSpPr/>
          <p:nvPr userDrawn="1"/>
        </p:nvSpPr>
        <p:spPr>
          <a:xfrm>
            <a:off x="4496877" y="418881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panose="020F0502020204030204"/>
              <a:ea typeface=""/>
              <a:cs typeface=""/>
            </a:endParaRPr>
          </a:p>
        </p:txBody>
      </p:sp>
      <p:sp>
        <p:nvSpPr>
          <p:cNvPr id="44" name="Rectangle 43"/>
          <p:cNvSpPr/>
          <p:nvPr userDrawn="1"/>
        </p:nvSpPr>
        <p:spPr>
          <a:xfrm>
            <a:off x="8346022" y="418881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panose="020F0502020204030204"/>
              <a:ea typeface=""/>
              <a:cs typeface=""/>
            </a:endParaRPr>
          </a:p>
        </p:txBody>
      </p:sp>
      <p:sp>
        <p:nvSpPr>
          <p:cNvPr id="45" name="Text Placeholder 25"/>
          <p:cNvSpPr>
            <a:spLocks noGrp="1"/>
          </p:cNvSpPr>
          <p:nvPr>
            <p:ph type="body" sz="quarter" idx="19" hasCustomPrompt="1"/>
          </p:nvPr>
        </p:nvSpPr>
        <p:spPr>
          <a:xfrm>
            <a:off x="588862" y="3882557"/>
            <a:ext cx="3295650" cy="484030"/>
          </a:xfrm>
        </p:spPr>
        <p:txBody>
          <a:bodyPr/>
          <a:lstStyle>
            <a:lvl1pPr marL="0" indent="0">
              <a:buNone/>
              <a:defRPr sz="1400" b="1">
                <a:solidFill>
                  <a:srgbClr val="0678D5"/>
                </a:solidFill>
              </a:defRPr>
            </a:lvl1pPr>
          </a:lstStyle>
          <a:p>
            <a:pPr lvl="0"/>
            <a:r>
              <a:rPr lang="en-US" dirty="0" smtClean="0"/>
              <a:t>PROBLEM</a:t>
            </a:r>
            <a:endParaRPr lang="en-US" dirty="0"/>
          </a:p>
        </p:txBody>
      </p:sp>
      <p:sp>
        <p:nvSpPr>
          <p:cNvPr id="46" name="Text Placeholder 25"/>
          <p:cNvSpPr>
            <a:spLocks noGrp="1"/>
          </p:cNvSpPr>
          <p:nvPr>
            <p:ph type="body" sz="quarter" idx="20" hasCustomPrompt="1"/>
          </p:nvPr>
        </p:nvSpPr>
        <p:spPr>
          <a:xfrm>
            <a:off x="4420867" y="3882557"/>
            <a:ext cx="3295650" cy="484030"/>
          </a:xfrm>
        </p:spPr>
        <p:txBody>
          <a:bodyPr/>
          <a:lstStyle>
            <a:lvl1pPr marL="0" indent="0">
              <a:buNone/>
              <a:defRPr sz="1400" b="1">
                <a:solidFill>
                  <a:srgbClr val="0678D5"/>
                </a:solidFill>
              </a:defRPr>
            </a:lvl1pPr>
          </a:lstStyle>
          <a:p>
            <a:pPr lvl="0"/>
            <a:r>
              <a:rPr lang="en-US" dirty="0" smtClean="0"/>
              <a:t>SOLUTION</a:t>
            </a:r>
            <a:endParaRPr lang="en-US" dirty="0"/>
          </a:p>
        </p:txBody>
      </p:sp>
      <p:sp>
        <p:nvSpPr>
          <p:cNvPr id="47" name="Text Placeholder 25"/>
          <p:cNvSpPr>
            <a:spLocks noGrp="1"/>
          </p:cNvSpPr>
          <p:nvPr>
            <p:ph type="body" sz="quarter" idx="21" hasCustomPrompt="1"/>
          </p:nvPr>
        </p:nvSpPr>
        <p:spPr>
          <a:xfrm>
            <a:off x="8270012" y="3882557"/>
            <a:ext cx="3295650" cy="484030"/>
          </a:xfrm>
        </p:spPr>
        <p:txBody>
          <a:bodyPr/>
          <a:lstStyle>
            <a:lvl1pPr marL="0" indent="0">
              <a:buNone/>
              <a:defRPr sz="1400" b="1">
                <a:solidFill>
                  <a:srgbClr val="0678D5"/>
                </a:solidFill>
              </a:defRPr>
            </a:lvl1pPr>
          </a:lstStyle>
          <a:p>
            <a:pPr lvl="0"/>
            <a:r>
              <a:rPr lang="en-US" dirty="0" smtClean="0"/>
              <a:t>OUTCOME</a:t>
            </a:r>
            <a:endParaRPr lang="en-US" dirty="0"/>
          </a:p>
        </p:txBody>
      </p:sp>
      <p:cxnSp>
        <p:nvCxnSpPr>
          <p:cNvPr id="19" name="Straight Connector 18"/>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10417379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067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2209800" y="974034"/>
            <a:ext cx="77724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Title 1"/>
          <p:cNvSpPr>
            <a:spLocks noGrp="1"/>
          </p:cNvSpPr>
          <p:nvPr>
            <p:ph type="ctrTitle" hasCustomPrompt="1"/>
          </p:nvPr>
        </p:nvSpPr>
        <p:spPr>
          <a:xfrm>
            <a:off x="2667000" y="1500809"/>
            <a:ext cx="6858000" cy="3054365"/>
          </a:xfrm>
          <a:prstGeom prst="rect">
            <a:avLst/>
          </a:prstGeom>
        </p:spPr>
        <p:txBody>
          <a:bodyPr anchor="ctr">
            <a:noAutofit/>
          </a:bodyPr>
          <a:lstStyle>
            <a:lvl1pPr algn="l">
              <a:lnSpc>
                <a:spcPct val="150000"/>
              </a:lnSpc>
              <a:defRPr sz="2100" b="1" i="0" baseline="0">
                <a:solidFill>
                  <a:srgbClr val="263746"/>
                </a:solidFill>
                <a:latin typeface="Helvetica" charset="0"/>
                <a:ea typeface="Helvetica" charset="0"/>
                <a:cs typeface="Helvetica" charset="0"/>
              </a:defRPr>
            </a:lvl1pPr>
          </a:lstStyle>
          <a:p>
            <a:r>
              <a:rPr lang="en-US" dirty="0" err="1" smtClean="0"/>
              <a:t>Nulla</a:t>
            </a:r>
            <a:r>
              <a:rPr lang="en-US" dirty="0" smtClean="0"/>
              <a:t> </a:t>
            </a:r>
            <a:r>
              <a:rPr lang="en-US" dirty="0" err="1" smtClean="0"/>
              <a:t>sagittis</a:t>
            </a:r>
            <a:r>
              <a:rPr lang="en-US" dirty="0" smtClean="0"/>
              <a:t> sit </a:t>
            </a:r>
            <a:r>
              <a:rPr lang="en-US" dirty="0" err="1" smtClean="0"/>
              <a:t>amet</a:t>
            </a:r>
            <a:r>
              <a:rPr lang="en-US" dirty="0" smtClean="0"/>
              <a:t> </a:t>
            </a:r>
            <a:r>
              <a:rPr lang="en-US" dirty="0" err="1" smtClean="0"/>
              <a:t>nisl</a:t>
            </a:r>
            <a:r>
              <a:rPr lang="en-US" dirty="0" smtClean="0"/>
              <a:t> </a:t>
            </a:r>
            <a:r>
              <a:rPr lang="en-US" dirty="0" err="1" smtClean="0"/>
              <a:t>sed</a:t>
            </a:r>
            <a:r>
              <a:rPr lang="en-US" dirty="0" smtClean="0"/>
              <a:t> </a:t>
            </a:r>
            <a:r>
              <a:rPr lang="en-US" dirty="0" err="1" smtClean="0"/>
              <a:t>rhoncus</a:t>
            </a:r>
            <a:r>
              <a:rPr lang="en-US" dirty="0" smtClean="0"/>
              <a:t>. </a:t>
            </a:r>
            <a:r>
              <a:rPr lang="en-US" dirty="0" err="1" smtClean="0"/>
              <a:t>Suspendisse</a:t>
            </a:r>
            <a:r>
              <a:rPr lang="en-US" dirty="0" smtClean="0"/>
              <a:t> semper </a:t>
            </a:r>
            <a:r>
              <a:rPr lang="en-US" dirty="0" err="1" smtClean="0"/>
              <a:t>leo</a:t>
            </a:r>
            <a:r>
              <a:rPr lang="en-US" dirty="0" smtClean="0"/>
              <a:t> </a:t>
            </a:r>
            <a:r>
              <a:rPr lang="en-US" dirty="0" err="1" smtClean="0"/>
              <a:t>quis</a:t>
            </a:r>
            <a:r>
              <a:rPr lang="en-US" dirty="0" smtClean="0"/>
              <a:t> </a:t>
            </a:r>
            <a:r>
              <a:rPr lang="en-US" dirty="0" err="1" smtClean="0"/>
              <a:t>urna</a:t>
            </a:r>
            <a:r>
              <a:rPr lang="en-US" dirty="0" smtClean="0"/>
              <a:t> </a:t>
            </a:r>
            <a:r>
              <a:rPr lang="en-US" dirty="0" err="1" smtClean="0"/>
              <a:t>placerat</a:t>
            </a:r>
            <a:r>
              <a:rPr lang="en-US" dirty="0" smtClean="0"/>
              <a:t>, </a:t>
            </a:r>
            <a:r>
              <a:rPr lang="en-US" dirty="0" err="1" smtClean="0"/>
              <a:t>facilisis</a:t>
            </a:r>
            <a:r>
              <a:rPr lang="en-US" dirty="0" smtClean="0"/>
              <a:t> </a:t>
            </a:r>
            <a:r>
              <a:rPr lang="en-US" dirty="0" err="1" smtClean="0"/>
              <a:t>dignissim</a:t>
            </a:r>
            <a:r>
              <a:rPr lang="en-US" dirty="0" smtClean="0"/>
              <a:t> </a:t>
            </a:r>
            <a:r>
              <a:rPr lang="en-US" dirty="0" err="1" smtClean="0"/>
              <a:t>sapien</a:t>
            </a:r>
            <a:r>
              <a:rPr lang="en-US" dirty="0" smtClean="0"/>
              <a:t> </a:t>
            </a:r>
            <a:r>
              <a:rPr lang="en-US" dirty="0" err="1" smtClean="0"/>
              <a:t>ultricies</a:t>
            </a:r>
            <a:r>
              <a:rPr lang="en-US" dirty="0" smtClean="0"/>
              <a:t>. </a:t>
            </a:r>
            <a:r>
              <a:rPr lang="en-US" dirty="0" err="1" smtClean="0"/>
              <a:t>Quisque</a:t>
            </a:r>
            <a:r>
              <a:rPr lang="en-US" dirty="0" smtClean="0"/>
              <a:t> </a:t>
            </a:r>
            <a:r>
              <a:rPr lang="en-US" dirty="0" err="1" smtClean="0"/>
              <a:t>ut</a:t>
            </a:r>
            <a:r>
              <a:rPr lang="en-US" dirty="0" smtClean="0"/>
              <a:t> </a:t>
            </a:r>
            <a:r>
              <a:rPr lang="en-US" dirty="0" err="1" smtClean="0"/>
              <a:t>nulla</a:t>
            </a:r>
            <a:r>
              <a:rPr lang="en-US" dirty="0" smtClean="0"/>
              <a:t> </a:t>
            </a:r>
            <a:r>
              <a:rPr lang="en-US" dirty="0" err="1" smtClean="0"/>
              <a:t>interdum</a:t>
            </a:r>
            <a:r>
              <a:rPr lang="en-US" dirty="0" smtClean="0"/>
              <a:t>, </a:t>
            </a:r>
            <a:r>
              <a:rPr lang="en-US" dirty="0" err="1" smtClean="0"/>
              <a:t>commodo</a:t>
            </a:r>
            <a:r>
              <a:rPr lang="en-US" dirty="0" smtClean="0"/>
              <a:t> lacus in, dictum </a:t>
            </a:r>
            <a:r>
              <a:rPr lang="en-US" dirty="0" err="1" smtClean="0"/>
              <a:t>sapien</a:t>
            </a:r>
            <a:r>
              <a:rPr lang="en-US" dirty="0" smtClean="0"/>
              <a:t>. Maecenas </a:t>
            </a:r>
            <a:r>
              <a:rPr lang="en-US" dirty="0" err="1" smtClean="0"/>
              <a:t>orci</a:t>
            </a:r>
            <a:r>
              <a:rPr lang="en-US" dirty="0" smtClean="0"/>
              <a:t> </a:t>
            </a:r>
            <a:r>
              <a:rPr lang="en-US" dirty="0" err="1" smtClean="0"/>
              <a:t>tortor</a:t>
            </a:r>
            <a:r>
              <a:rPr lang="en-US" dirty="0" smtClean="0"/>
              <a:t>, </a:t>
            </a:r>
            <a:r>
              <a:rPr lang="en-US" dirty="0" err="1" smtClean="0"/>
              <a:t>scelerisque</a:t>
            </a:r>
            <a:r>
              <a:rPr lang="en-US" dirty="0" smtClean="0"/>
              <a:t> sit </a:t>
            </a:r>
            <a:r>
              <a:rPr lang="en-US" dirty="0" err="1" smtClean="0"/>
              <a:t>amet</a:t>
            </a:r>
            <a:r>
              <a:rPr lang="en-US" dirty="0" smtClean="0"/>
              <a:t> </a:t>
            </a:r>
            <a:r>
              <a:rPr lang="en-US" dirty="0" err="1" smtClean="0"/>
              <a:t>risus</a:t>
            </a:r>
            <a:r>
              <a:rPr lang="en-US" dirty="0" smtClean="0"/>
              <a:t> </a:t>
            </a:r>
            <a:r>
              <a:rPr lang="en-US" dirty="0" err="1" smtClean="0"/>
              <a:t>eu</a:t>
            </a:r>
            <a:r>
              <a:rPr lang="en-US" dirty="0" smtClean="0"/>
              <a:t>, </a:t>
            </a:r>
            <a:r>
              <a:rPr lang="en-US" dirty="0" err="1" smtClean="0"/>
              <a:t>tempor</a:t>
            </a:r>
            <a:r>
              <a:rPr lang="en-US" dirty="0" smtClean="0"/>
              <a:t> </a:t>
            </a:r>
            <a:r>
              <a:rPr lang="en-US" dirty="0" err="1" smtClean="0"/>
              <a:t>elementum</a:t>
            </a:r>
            <a:r>
              <a:rPr lang="en-US" dirty="0" smtClean="0"/>
              <a:t> </a:t>
            </a:r>
            <a:r>
              <a:rPr lang="en-US" dirty="0" err="1" smtClean="0"/>
              <a:t>elit</a:t>
            </a:r>
            <a:r>
              <a:rPr lang="en-US" dirty="0" smtClean="0"/>
              <a:t>.</a:t>
            </a:r>
            <a:endParaRPr lang="en-US" dirty="0"/>
          </a:p>
        </p:txBody>
      </p:sp>
      <p:sp>
        <p:nvSpPr>
          <p:cNvPr id="22" name="Subtitle 2"/>
          <p:cNvSpPr>
            <a:spLocks noGrp="1"/>
          </p:cNvSpPr>
          <p:nvPr>
            <p:ph type="subTitle" idx="1" hasCustomPrompt="1"/>
          </p:nvPr>
        </p:nvSpPr>
        <p:spPr>
          <a:xfrm>
            <a:off x="2667000" y="4861733"/>
            <a:ext cx="6858000" cy="245174"/>
          </a:xfrm>
          <a:prstGeom prst="rect">
            <a:avLst/>
          </a:prstGeom>
        </p:spPr>
        <p:txBody>
          <a:bodyPr>
            <a:noAutofit/>
          </a:bodyPr>
          <a:lstStyle>
            <a:lvl1pPr marL="0" indent="0" algn="l">
              <a:buNone/>
              <a:defRPr sz="1400" b="1" i="0" baseline="0">
                <a:solidFill>
                  <a:srgbClr val="0678D5"/>
                </a:solidFill>
                <a:latin typeface="Helvetica" charset="0"/>
                <a:ea typeface="Helvetica" charset="0"/>
                <a:cs typeface="Helvetic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Individual name here.</a:t>
            </a:r>
            <a:endParaRPr lang="en-US" dirty="0"/>
          </a:p>
        </p:txBody>
      </p:sp>
      <p:cxnSp>
        <p:nvCxnSpPr>
          <p:cNvPr id="23" name="Straight Connector 22"/>
          <p:cNvCxnSpPr/>
          <p:nvPr userDrawn="1"/>
        </p:nvCxnSpPr>
        <p:spPr>
          <a:xfrm flipH="1">
            <a:off x="2667000" y="4707164"/>
            <a:ext cx="6858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38290" y="974034"/>
            <a:ext cx="456373" cy="377688"/>
          </a:xfrm>
          <a:prstGeom prst="rect">
            <a:avLst/>
          </a:prstGeom>
        </p:spPr>
      </p:pic>
      <p:pic>
        <p:nvPicPr>
          <p:cNvPr id="25" name="Picture 2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10097339" y="5168345"/>
            <a:ext cx="456373" cy="377688"/>
          </a:xfrm>
          <a:prstGeom prst="rect">
            <a:avLst/>
          </a:prstGeom>
        </p:spPr>
      </p:pic>
      <p:sp>
        <p:nvSpPr>
          <p:cNvPr id="26" name="Text Placeholder 10"/>
          <p:cNvSpPr>
            <a:spLocks noGrp="1"/>
          </p:cNvSpPr>
          <p:nvPr>
            <p:ph type="body" sz="quarter" idx="13" hasCustomPrompt="1"/>
          </p:nvPr>
        </p:nvSpPr>
        <p:spPr>
          <a:xfrm>
            <a:off x="2667000" y="5105111"/>
            <a:ext cx="6858000" cy="272465"/>
          </a:xfrm>
        </p:spPr>
        <p:txBody>
          <a:bodyPr>
            <a:normAutofit/>
          </a:bodyPr>
          <a:lstStyle>
            <a:lvl1pPr marL="0" indent="0">
              <a:buNone/>
              <a:defRPr sz="1200" b="0" i="0">
                <a:solidFill>
                  <a:srgbClr val="0678D5"/>
                </a:solidFill>
                <a:latin typeface="Helvetica Light" charset="0"/>
                <a:ea typeface="Helvetica Light" charset="0"/>
                <a:cs typeface="Helvetica Light" charset="0"/>
              </a:defRPr>
            </a:lvl1pPr>
          </a:lstStyle>
          <a:p>
            <a:r>
              <a:rPr lang="en-US" dirty="0" smtClean="0"/>
              <a:t>Individual title can go here.</a:t>
            </a:r>
            <a:endParaRPr lang="en-US" dirty="0"/>
          </a:p>
        </p:txBody>
      </p:sp>
      <p:sp>
        <p:nvSpPr>
          <p:cNvPr id="4" name="Date Placeholder 3"/>
          <p:cNvSpPr>
            <a:spLocks noGrp="1"/>
          </p:cNvSpPr>
          <p:nvPr>
            <p:ph type="dt" sz="half" idx="10"/>
          </p:nvPr>
        </p:nvSpPr>
        <p:spPr/>
        <p:txBody>
          <a:bodyPr/>
          <a:lstStyle/>
          <a:p>
            <a:fld id="{8AECE717-8E0D-1947-9DC8-E1A473813FE0}" type="datetimeFigureOut">
              <a:rPr lang="en-US" smtClean="0"/>
              <a:t>10/25/2019</a:t>
            </a:fld>
            <a:endParaRPr lang="en-US"/>
          </a:p>
        </p:txBody>
      </p:sp>
      <p:sp>
        <p:nvSpPr>
          <p:cNvPr id="5" name="Footer Placeholder 4"/>
          <p:cNvSpPr>
            <a:spLocks noGrp="1"/>
          </p:cNvSpPr>
          <p:nvPr>
            <p:ph type="ftr" sz="quarter" idx="11"/>
          </p:nvPr>
        </p:nvSpPr>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bg1"/>
                </a:solidFill>
              </a:rPr>
              <a:t>© 2019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1231313914"/>
      </p:ext>
    </p:extLst>
  </p:cSld>
  <p:clrMapOvr>
    <a:masterClrMapping/>
  </p:clrMapOvr>
  <p:extLst mod="1">
    <p:ext uri="{DCECCB84-F9BA-43D5-87BE-67443E8EF086}">
      <p15:sldGuideLst xmlns:p15="http://schemas.microsoft.com/office/powerpoint/2012/main">
        <p15:guide id="3" orient="horz" pos="55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option 2">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65"/>
            <a:ext cx="12192000" cy="6858000"/>
          </a:xfrm>
          <a:prstGeom prst="rect">
            <a:avLst/>
          </a:prstGeom>
        </p:spPr>
      </p:pic>
      <p:sp>
        <p:nvSpPr>
          <p:cNvPr id="4" name="Date Placeholder 3"/>
          <p:cNvSpPr>
            <a:spLocks noGrp="1"/>
          </p:cNvSpPr>
          <p:nvPr>
            <p:ph type="dt" sz="half" idx="10"/>
          </p:nvPr>
        </p:nvSpPr>
        <p:spPr/>
        <p:txBody>
          <a:bodyPr/>
          <a:lstStyle/>
          <a:p>
            <a:fld id="{8AECE717-8E0D-1947-9DC8-E1A473813FE0}" type="datetimeFigureOut">
              <a:rPr lang="en-US" smtClean="0"/>
              <a:t>10/25/2019</a:t>
            </a:fld>
            <a:endParaRPr lang="en-US"/>
          </a:p>
        </p:txBody>
      </p:sp>
      <p:sp>
        <p:nvSpPr>
          <p:cNvPr id="5" name="Footer Placeholder 4"/>
          <p:cNvSpPr>
            <a:spLocks noGrp="1"/>
          </p:cNvSpPr>
          <p:nvPr>
            <p:ph type="ftr" sz="quarter" idx="11"/>
          </p:nvPr>
        </p:nvSpPr>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8D8D94"/>
                </a:solidFill>
              </a:rPr>
              <a:t>© 2019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bg1"/>
                </a:solidFill>
              </a:rPr>
              <a:pPr/>
              <a:t>‹#›</a:t>
            </a:fld>
            <a:endParaRPr lang="en-US" dirty="0">
              <a:solidFill>
                <a:schemeClr val="bg1"/>
              </a:solidFill>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3308"/>
            <a:ext cx="2743200" cy="1943781"/>
          </a:xfrm>
          <a:prstGeom prst="rect">
            <a:avLst/>
          </a:prstGeom>
        </p:spPr>
      </p:pic>
      <p:pic>
        <p:nvPicPr>
          <p:cNvPr id="12" name="Picture 1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646383" y="3048"/>
            <a:ext cx="8543544" cy="6866238"/>
          </a:xfrm>
          <a:prstGeom prst="rect">
            <a:avLst/>
          </a:prstGeom>
        </p:spPr>
      </p:pic>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a:solidFill>
                  <a:srgbClr val="F3B92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1106426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2637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panose="020F0502020204030204"/>
              <a:ea typeface=""/>
              <a:cs typeface=""/>
            </a:endParaRPr>
          </a:p>
        </p:txBody>
      </p:sp>
      <p:sp>
        <p:nvSpPr>
          <p:cNvPr id="31" name="Title 1"/>
          <p:cNvSpPr txBox="1">
            <a:spLocks/>
          </p:cNvSpPr>
          <p:nvPr userDrawn="1"/>
        </p:nvSpPr>
        <p:spPr>
          <a:xfrm>
            <a:off x="702000" y="2414017"/>
            <a:ext cx="5662468" cy="1066474"/>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7000" b="1" i="0" kern="1200" baseline="0">
                <a:solidFill>
                  <a:schemeClr val="bg1"/>
                </a:solidFill>
                <a:latin typeface="Helvetica" charset="0"/>
                <a:ea typeface="Helvetica" charset="0"/>
                <a:cs typeface="Helvetic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000" b="1" i="0" u="none" strike="noStrike" kern="1200" cap="none" spc="0" normalizeH="0" baseline="0" noProof="0" dirty="0" smtClean="0">
                <a:ln>
                  <a:noFill/>
                </a:ln>
                <a:solidFill>
                  <a:srgbClr val="FFFFFF"/>
                </a:solidFill>
                <a:effectLst/>
                <a:uLnTx/>
                <a:uFillTx/>
                <a:latin typeface="Helvetica" charset="0"/>
                <a:ea typeface="Helvetica" charset="0"/>
                <a:cs typeface="Helvetica" charset="0"/>
              </a:rPr>
              <a:t>Thank you.</a:t>
            </a:r>
            <a:endParaRPr kumimoji="0" lang="en-US" sz="7000" b="1" i="0" u="none" strike="noStrike" kern="1200" cap="none" spc="0" normalizeH="0" baseline="0" noProof="0" dirty="0">
              <a:ln>
                <a:noFill/>
              </a:ln>
              <a:solidFill>
                <a:srgbClr val="FFFFFF"/>
              </a:solidFill>
              <a:effectLst/>
              <a:uLnTx/>
              <a:uFillTx/>
              <a:latin typeface="Helvetica" charset="0"/>
              <a:ea typeface="Helvetica" charset="0"/>
              <a:cs typeface="Helvetica" charset="0"/>
            </a:endParaRPr>
          </a:p>
        </p:txBody>
      </p:sp>
      <p:pic>
        <p:nvPicPr>
          <p:cNvPr id="33" name="Picture 3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46196" y="-1"/>
            <a:ext cx="4845804" cy="6858001"/>
          </a:xfrm>
          <a:prstGeom prst="rect">
            <a:avLst/>
          </a:prstGeom>
        </p:spPr>
      </p:pic>
      <p:sp>
        <p:nvSpPr>
          <p:cNvPr id="4" name="Date Placeholder 3"/>
          <p:cNvSpPr>
            <a:spLocks noGrp="1"/>
          </p:cNvSpPr>
          <p:nvPr>
            <p:ph type="dt" sz="half" idx="10"/>
          </p:nvPr>
        </p:nvSpPr>
        <p:spPr/>
        <p:txBody>
          <a:bodyPr/>
          <a:lstStyle/>
          <a:p>
            <a:fld id="{8AECE717-8E0D-1947-9DC8-E1A473813FE0}" type="datetimeFigureOut">
              <a:rPr lang="en-US" smtClean="0"/>
              <a:t>10/25/2019</a:t>
            </a:fld>
            <a:endParaRPr lang="en-US"/>
          </a:p>
        </p:txBody>
      </p:sp>
      <p:sp>
        <p:nvSpPr>
          <p:cNvPr id="5" name="Footer Placeholder 4"/>
          <p:cNvSpPr>
            <a:spLocks noGrp="1"/>
          </p:cNvSpPr>
          <p:nvPr>
            <p:ph type="ftr" sz="quarter" idx="11"/>
          </p:nvPr>
        </p:nvSpPr>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8D8D94"/>
                </a:solidFill>
              </a:rPr>
              <a:t>© 2019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bg1"/>
                </a:solidFill>
              </a:rPr>
              <a:pPr/>
              <a:t>‹#›</a:t>
            </a:fld>
            <a:endParaRPr lang="en-US" dirty="0">
              <a:solidFill>
                <a:schemeClr val="bg1"/>
              </a:solidFill>
            </a:endParaRPr>
          </a:p>
        </p:txBody>
      </p:sp>
      <p:sp>
        <p:nvSpPr>
          <p:cNvPr id="3" name="Text Placeholder 2"/>
          <p:cNvSpPr>
            <a:spLocks noGrp="1"/>
          </p:cNvSpPr>
          <p:nvPr>
            <p:ph type="body" sz="quarter" idx="12" hasCustomPrompt="1"/>
          </p:nvPr>
        </p:nvSpPr>
        <p:spPr>
          <a:xfrm>
            <a:off x="685800" y="3494866"/>
            <a:ext cx="5410200" cy="1369742"/>
          </a:xfrm>
        </p:spPr>
        <p:txBody>
          <a:bodyPr/>
          <a:lstStyle>
            <a:lvl1pPr marL="0" indent="0">
              <a:buNone/>
              <a:defRPr sz="1800">
                <a:solidFill>
                  <a:srgbClr val="F3B921"/>
                </a:solidFill>
              </a:defRPr>
            </a:lvl1pPr>
            <a:lvl2pPr marL="457200" indent="0">
              <a:buNone/>
              <a:defRPr sz="1800">
                <a:solidFill>
                  <a:srgbClr val="F3B921"/>
                </a:solidFill>
              </a:defRPr>
            </a:lvl2pPr>
            <a:lvl3pPr marL="914400" indent="0">
              <a:buNone/>
              <a:defRPr sz="1800">
                <a:solidFill>
                  <a:srgbClr val="F3B921"/>
                </a:solidFill>
              </a:defRPr>
            </a:lvl3pPr>
            <a:lvl4pPr marL="914400" indent="0">
              <a:buNone/>
              <a:defRPr sz="1800">
                <a:solidFill>
                  <a:srgbClr val="F3B921"/>
                </a:solidFill>
              </a:defRPr>
            </a:lvl4pPr>
            <a:lvl5pPr marL="914400" indent="0">
              <a:buNone/>
              <a:defRPr sz="1800">
                <a:solidFill>
                  <a:srgbClr val="F3B921"/>
                </a:solidFill>
              </a:defRPr>
            </a:lvl5pPr>
          </a:lstStyle>
          <a:p>
            <a:pPr lvl="0"/>
            <a:r>
              <a:rPr lang="en-US" dirty="0" smtClean="0"/>
              <a:t>Click to add content</a:t>
            </a:r>
          </a:p>
        </p:txBody>
      </p:sp>
    </p:spTree>
    <p:extLst>
      <p:ext uri="{BB962C8B-B14F-4D97-AF65-F5344CB8AC3E}">
        <p14:creationId xmlns:p14="http://schemas.microsoft.com/office/powerpoint/2010/main" val="190900930"/>
      </p:ext>
    </p:extLst>
  </p:cSld>
  <p:clrMapOvr>
    <a:masterClrMapping/>
  </p:clrMapOvr>
  <p:extLst mod="1">
    <p:ext uri="{DCECCB84-F9BA-43D5-87BE-67443E8EF086}">
      <p15:sldGuideLst xmlns:p15="http://schemas.microsoft.com/office/powerpoint/2012/main">
        <p15:guide id="3" orient="horz" pos="55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CE2D2B-A329-48A6-BC20-75C6169A4930}" type="datetimeFigureOut">
              <a:rPr lang="en-US" smtClean="0"/>
              <a:t>10/25/2019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8737600" y="6356355"/>
            <a:ext cx="2844800" cy="365125"/>
          </a:xfrm>
          <a:prstGeom prst="rect">
            <a:avLst/>
          </a:prstGeom>
        </p:spPr>
        <p:txBody>
          <a:bodyPr/>
          <a:lstStyle/>
          <a:p>
            <a:fld id="{4A490235-50DE-4556-994D-BB7C8CEAC8E9}" type="slidenum">
              <a:rPr lang="en-US" smtClean="0"/>
              <a:t>‹#›</a:t>
            </a:fld>
            <a:endParaRPr lang="en-US" dirty="0"/>
          </a:p>
        </p:txBody>
      </p:sp>
    </p:spTree>
    <p:extLst>
      <p:ext uri="{BB962C8B-B14F-4D97-AF65-F5344CB8AC3E}">
        <p14:creationId xmlns:p14="http://schemas.microsoft.com/office/powerpoint/2010/main" val="30726690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Inside Brochure ">
    <p:spTree>
      <p:nvGrpSpPr>
        <p:cNvPr id="1" name=""/>
        <p:cNvGrpSpPr/>
        <p:nvPr/>
      </p:nvGrpSpPr>
      <p:grpSpPr>
        <a:xfrm>
          <a:off x="0" y="0"/>
          <a:ext cx="0" cy="0"/>
          <a:chOff x="0" y="0"/>
          <a:chExt cx="0" cy="0"/>
        </a:xfrm>
      </p:grpSpPr>
      <p:pic>
        <p:nvPicPr>
          <p:cNvPr id="3133" name="Picture 27" descr="../HUB-DDS-Assets/Dot%20Matrix%20Pattern/Dot-Matrix-01.png"/>
          <p:cNvPicPr>
            <a:picLocks noChangeAspect="1" noChangeArrowheads="1"/>
          </p:cNvPicPr>
          <p:nvPr userDrawn="1"/>
        </p:nvPicPr>
        <p:blipFill>
          <a:blip r:embed="rId2">
            <a:extLst>
              <a:ext uri="{28A0092B-C50C-407E-A947-70E740481C1C}">
                <a14:useLocalDpi xmlns:a14="http://schemas.microsoft.com/office/drawing/2010/main" val="0"/>
              </a:ext>
            </a:extLst>
          </a:blip>
          <a:srcRect l="83878" t="1993" r="10333" b="1888"/>
          <a:stretch>
            <a:fillRect/>
          </a:stretch>
        </p:blipFill>
        <p:spPr bwMode="auto">
          <a:xfrm rot="5400000">
            <a:off x="3530602" y="6129867"/>
            <a:ext cx="368300" cy="8161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19794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option 3">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8AECE717-8E0D-1947-9DC8-E1A473813FE0}" type="datetimeFigureOut">
              <a:rPr lang="en-US" smtClean="0"/>
              <a:t>10/25/2019</a:t>
            </a:fld>
            <a:endParaRPr lang="en-US"/>
          </a:p>
        </p:txBody>
      </p:sp>
      <p:sp>
        <p:nvSpPr>
          <p:cNvPr id="5" name="Footer Placeholder 4"/>
          <p:cNvSpPr>
            <a:spLocks noGrp="1"/>
          </p:cNvSpPr>
          <p:nvPr>
            <p:ph type="ftr" sz="quarter" idx="11"/>
          </p:nvPr>
        </p:nvSpPr>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8D8D94"/>
                </a:solidFill>
              </a:rPr>
              <a:t>© 2019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bg1"/>
                </a:solidFill>
              </a:rPr>
              <a:pPr/>
              <a:t>‹#›</a:t>
            </a:fld>
            <a:endParaRPr lang="en-US" dirty="0">
              <a:solidFill>
                <a:schemeClr val="bg1"/>
              </a:solidFill>
            </a:endParaRPr>
          </a:p>
        </p:txBody>
      </p:sp>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46383" y="3048"/>
            <a:ext cx="8543544" cy="6866238"/>
          </a:xfrm>
          <a:prstGeom prst="rect">
            <a:avLst/>
          </a:prstGeom>
        </p:spPr>
      </p:pic>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a:solidFill>
                  <a:srgbClr val="F3B92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 y="-3308"/>
            <a:ext cx="2743200" cy="1943781"/>
          </a:xfrm>
          <a:prstGeom prst="rect">
            <a:avLst/>
          </a:prstGeom>
        </p:spPr>
      </p:pic>
    </p:spTree>
    <p:extLst>
      <p:ext uri="{BB962C8B-B14F-4D97-AF65-F5344CB8AC3E}">
        <p14:creationId xmlns:p14="http://schemas.microsoft.com/office/powerpoint/2010/main" val="198834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option 4">
    <p:spTree>
      <p:nvGrpSpPr>
        <p:cNvPr id="1" name=""/>
        <p:cNvGrpSpPr/>
        <p:nvPr/>
      </p:nvGrpSpPr>
      <p:grpSpPr>
        <a:xfrm>
          <a:off x="0" y="0"/>
          <a:ext cx="0" cy="0"/>
          <a:chOff x="0" y="0"/>
          <a:chExt cx="0" cy="0"/>
        </a:xfrm>
      </p:grpSpPr>
      <p:sp>
        <p:nvSpPr>
          <p:cNvPr id="14" name="Rectangle 13"/>
          <p:cNvSpPr/>
          <p:nvPr userDrawn="1"/>
        </p:nvSpPr>
        <p:spPr>
          <a:xfrm>
            <a:off x="0" y="0"/>
            <a:ext cx="12192000" cy="6858000"/>
          </a:xfrm>
          <a:prstGeom prst="rect">
            <a:avLst/>
          </a:prstGeom>
          <a:solidFill>
            <a:srgbClr val="2637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p:txBody>
          <a:bodyPr/>
          <a:lstStyle/>
          <a:p>
            <a:fld id="{8AECE717-8E0D-1947-9DC8-E1A473813FE0}" type="datetimeFigureOut">
              <a:rPr lang="en-US" smtClean="0"/>
              <a:t>10/25/2019</a:t>
            </a:fld>
            <a:endParaRPr lang="en-US"/>
          </a:p>
        </p:txBody>
      </p:sp>
      <p:sp>
        <p:nvSpPr>
          <p:cNvPr id="5" name="Footer Placeholder 4"/>
          <p:cNvSpPr>
            <a:spLocks noGrp="1"/>
          </p:cNvSpPr>
          <p:nvPr>
            <p:ph type="ftr" sz="quarter" idx="11"/>
          </p:nvPr>
        </p:nvSpPr>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8D8D94"/>
                </a:solidFill>
              </a:rPr>
              <a:t>© 2019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bg1"/>
                </a:solidFill>
              </a:rPr>
              <a:pPr/>
              <a:t>‹#›</a:t>
            </a:fld>
            <a:endParaRPr lang="en-US" dirty="0">
              <a:solidFill>
                <a:schemeClr val="bg1"/>
              </a:solidFill>
            </a:endParaRPr>
          </a:p>
        </p:txBody>
      </p:sp>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46383" y="3048"/>
            <a:ext cx="8543544" cy="6866238"/>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3308"/>
            <a:ext cx="2743200" cy="1943781"/>
          </a:xfrm>
          <a:prstGeom prst="rect">
            <a:avLst/>
          </a:prstGeom>
        </p:spPr>
      </p:pic>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a:solidFill>
                  <a:srgbClr val="F3B92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483387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Presenter Slide">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panose="020F0502020204030204"/>
              <a:ea typeface=""/>
              <a:cs typeface=""/>
            </a:endParaRPr>
          </a:p>
        </p:txBody>
      </p:sp>
      <p:cxnSp>
        <p:nvCxnSpPr>
          <p:cNvPr id="41" name="Straight Connector 40"/>
          <p:cNvCxnSpPr/>
          <p:nvPr userDrawn="1"/>
        </p:nvCxnSpPr>
        <p:spPr>
          <a:xfrm flipH="1">
            <a:off x="2717936" y="3474512"/>
            <a:ext cx="7040880"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p:txBody>
          <a:bodyPr/>
          <a:lstStyle/>
          <a:p>
            <a:fld id="{8AECE717-8E0D-1947-9DC8-E1A473813FE0}" type="datetimeFigureOut">
              <a:rPr lang="en-US" smtClean="0"/>
              <a:t>10/25/2019</a:t>
            </a:fld>
            <a:endParaRPr lang="en-US"/>
          </a:p>
        </p:txBody>
      </p:sp>
      <p:sp>
        <p:nvSpPr>
          <p:cNvPr id="5" name="Footer Placeholder 4"/>
          <p:cNvSpPr>
            <a:spLocks noGrp="1"/>
          </p:cNvSpPr>
          <p:nvPr>
            <p:ph type="ftr" sz="quarter" idx="11"/>
          </p:nvPr>
        </p:nvSpPr>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D9D9D9"/>
                </a:solidFill>
              </a:rPr>
              <a:t>© 2019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bg1"/>
                </a:solidFill>
              </a:rPr>
              <a:pPr/>
              <a:t>‹#›</a:t>
            </a:fld>
            <a:endParaRPr lang="en-US" dirty="0">
              <a:solidFill>
                <a:schemeClr val="bg1"/>
              </a:solidFill>
            </a:endParaRPr>
          </a:p>
        </p:txBody>
      </p:sp>
      <p:sp>
        <p:nvSpPr>
          <p:cNvPr id="8" name="Text Placeholder 7"/>
          <p:cNvSpPr>
            <a:spLocks noGrp="1"/>
          </p:cNvSpPr>
          <p:nvPr>
            <p:ph type="body" sz="quarter" idx="12" hasCustomPrompt="1"/>
          </p:nvPr>
        </p:nvSpPr>
        <p:spPr>
          <a:xfrm>
            <a:off x="2717937" y="2070270"/>
            <a:ext cx="7027222" cy="1404241"/>
          </a:xfrm>
        </p:spPr>
        <p:txBody>
          <a:bodyPr>
            <a:noAutofit/>
          </a:bodyPr>
          <a:lstStyle>
            <a:lvl1pPr marL="0" indent="0">
              <a:buNone/>
              <a:defRPr sz="4000" b="1">
                <a:solidFill>
                  <a:schemeClr val="bg1"/>
                </a:solidFill>
              </a:defRPr>
            </a:lvl1pPr>
          </a:lstStyle>
          <a:p>
            <a:pPr lvl="0"/>
            <a:r>
              <a:rPr lang="en-US" dirty="0" smtClean="0"/>
              <a:t>Click to edit master text styles here.</a:t>
            </a:r>
            <a:endParaRPr lang="en-US" dirty="0"/>
          </a:p>
        </p:txBody>
      </p:sp>
      <p:sp>
        <p:nvSpPr>
          <p:cNvPr id="10" name="Text Placeholder 9"/>
          <p:cNvSpPr>
            <a:spLocks noGrp="1"/>
          </p:cNvSpPr>
          <p:nvPr>
            <p:ph type="body" sz="quarter" idx="13" hasCustomPrompt="1"/>
          </p:nvPr>
        </p:nvSpPr>
        <p:spPr>
          <a:xfrm>
            <a:off x="2717937" y="3710647"/>
            <a:ext cx="7027222" cy="455604"/>
          </a:xfrm>
        </p:spPr>
        <p:txBody>
          <a:bodyPr>
            <a:noAutofit/>
          </a:bodyPr>
          <a:lstStyle>
            <a:lvl1pPr marL="0" indent="0">
              <a:buNone/>
              <a:defRPr sz="1400">
                <a:solidFill>
                  <a:srgbClr val="263746"/>
                </a:solidFill>
              </a:defRPr>
            </a:lvl1pPr>
          </a:lstStyle>
          <a:p>
            <a:pPr lvl="0"/>
            <a:r>
              <a:rPr lang="en-US" dirty="0" smtClean="0"/>
              <a:t>Click to edit master text styles</a:t>
            </a:r>
          </a:p>
        </p:txBody>
      </p:sp>
      <p:pic>
        <p:nvPicPr>
          <p:cNvPr id="59" name="Picture 58"/>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2082"/>
          <a:stretch/>
        </p:blipFill>
        <p:spPr>
          <a:xfrm>
            <a:off x="0" y="2070271"/>
            <a:ext cx="2427489" cy="2604675"/>
          </a:xfrm>
          <a:prstGeom prst="rect">
            <a:avLst/>
          </a:prstGeom>
        </p:spPr>
      </p:pic>
      <p:pic>
        <p:nvPicPr>
          <p:cNvPr id="62" name="Picture 61"/>
          <p:cNvPicPr>
            <a:picLocks noChangeAspect="1"/>
          </p:cNvPicPr>
          <p:nvPr userDrawn="1"/>
        </p:nvPicPr>
        <p:blipFill rotWithShape="1">
          <a:blip r:embed="rId2" cstate="screen">
            <a:extLst>
              <a:ext uri="{28A0092B-C50C-407E-A947-70E740481C1C}">
                <a14:useLocalDpi xmlns:a14="http://schemas.microsoft.com/office/drawing/2010/main"/>
              </a:ext>
            </a:extLst>
          </a:blip>
          <a:srcRect t="-2" r="81557" b="-2082"/>
          <a:stretch/>
        </p:blipFill>
        <p:spPr>
          <a:xfrm>
            <a:off x="10100621" y="2070270"/>
            <a:ext cx="2091380" cy="2604675"/>
          </a:xfrm>
          <a:prstGeom prst="rect">
            <a:avLst/>
          </a:prstGeom>
        </p:spPr>
      </p:pic>
    </p:spTree>
    <p:extLst>
      <p:ext uri="{BB962C8B-B14F-4D97-AF65-F5344CB8AC3E}">
        <p14:creationId xmlns:p14="http://schemas.microsoft.com/office/powerpoint/2010/main" val="1986512800"/>
      </p:ext>
    </p:extLst>
  </p:cSld>
  <p:clrMapOvr>
    <a:masterClrMapping/>
  </p:clrMapOvr>
  <p:extLst mod="1">
    <p:ext uri="{DCECCB84-F9BA-43D5-87BE-67443E8EF086}">
      <p15:sldGuideLst xmlns:p15="http://schemas.microsoft.com/office/powerpoint/2012/main">
        <p15:guide id="1" orient="horz" pos="129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senter Slide">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panose="020F0502020204030204"/>
              <a:ea typeface=""/>
              <a:cs typeface=""/>
            </a:endParaRPr>
          </a:p>
        </p:txBody>
      </p:sp>
      <p:sp>
        <p:nvSpPr>
          <p:cNvPr id="31" name="Rectangle 30"/>
          <p:cNvSpPr/>
          <p:nvPr userDrawn="1"/>
        </p:nvSpPr>
        <p:spPr>
          <a:xfrm>
            <a:off x="4298869" y="1970702"/>
            <a:ext cx="7893132" cy="2892847"/>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panose="020F0502020204030204"/>
              <a:ea typeface=""/>
              <a:cs typeface=""/>
            </a:endParaRPr>
          </a:p>
        </p:txBody>
      </p:sp>
      <p:cxnSp>
        <p:nvCxnSpPr>
          <p:cNvPr id="41" name="Straight Connector 40"/>
          <p:cNvCxnSpPr/>
          <p:nvPr userDrawn="1"/>
        </p:nvCxnSpPr>
        <p:spPr>
          <a:xfrm flipH="1">
            <a:off x="5943082" y="3619794"/>
            <a:ext cx="3828991"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p:txBody>
          <a:bodyPr/>
          <a:lstStyle/>
          <a:p>
            <a:fld id="{8AECE717-8E0D-1947-9DC8-E1A473813FE0}" type="datetimeFigureOut">
              <a:rPr lang="en-US" smtClean="0"/>
              <a:t>10/25/2019</a:t>
            </a:fld>
            <a:endParaRPr lang="en-US"/>
          </a:p>
        </p:txBody>
      </p:sp>
      <p:sp>
        <p:nvSpPr>
          <p:cNvPr id="5" name="Footer Placeholder 4"/>
          <p:cNvSpPr>
            <a:spLocks noGrp="1"/>
          </p:cNvSpPr>
          <p:nvPr>
            <p:ph type="ftr" sz="quarter" idx="11"/>
          </p:nvPr>
        </p:nvSpPr>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D9D9D9"/>
                </a:solidFill>
              </a:rPr>
              <a:t>© 2019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bg1"/>
                </a:solidFill>
              </a:rPr>
              <a:pPr/>
              <a:t>‹#›</a:t>
            </a:fld>
            <a:endParaRPr lang="en-US" dirty="0">
              <a:solidFill>
                <a:schemeClr val="bg1"/>
              </a:solidFill>
            </a:endParaRPr>
          </a:p>
        </p:txBody>
      </p:sp>
      <p:sp>
        <p:nvSpPr>
          <p:cNvPr id="8" name="Text Placeholder 7"/>
          <p:cNvSpPr>
            <a:spLocks noGrp="1"/>
          </p:cNvSpPr>
          <p:nvPr>
            <p:ph type="body" sz="quarter" idx="12" hasCustomPrompt="1"/>
          </p:nvPr>
        </p:nvSpPr>
        <p:spPr>
          <a:xfrm>
            <a:off x="5849747" y="2451395"/>
            <a:ext cx="3933512" cy="1046162"/>
          </a:xfrm>
        </p:spPr>
        <p:txBody>
          <a:bodyPr>
            <a:noAutofit/>
          </a:bodyPr>
          <a:lstStyle>
            <a:lvl1pPr marL="0" indent="0">
              <a:buNone/>
              <a:defRPr sz="3200" b="1">
                <a:solidFill>
                  <a:schemeClr val="bg1"/>
                </a:solidFill>
              </a:defRPr>
            </a:lvl1pPr>
          </a:lstStyle>
          <a:p>
            <a:pPr lvl="0"/>
            <a:r>
              <a:rPr lang="en-US" dirty="0" smtClean="0"/>
              <a:t>Click to edit master text styles here.</a:t>
            </a:r>
            <a:endParaRPr lang="en-US" dirty="0"/>
          </a:p>
        </p:txBody>
      </p:sp>
      <p:sp>
        <p:nvSpPr>
          <p:cNvPr id="10" name="Text Placeholder 9"/>
          <p:cNvSpPr>
            <a:spLocks noGrp="1"/>
          </p:cNvSpPr>
          <p:nvPr>
            <p:ph type="body" sz="quarter" idx="13" hasCustomPrompt="1"/>
          </p:nvPr>
        </p:nvSpPr>
        <p:spPr>
          <a:xfrm>
            <a:off x="5849747" y="3830529"/>
            <a:ext cx="3922326" cy="455604"/>
          </a:xfrm>
        </p:spPr>
        <p:txBody>
          <a:bodyPr>
            <a:noAutofit/>
          </a:bodyPr>
          <a:lstStyle>
            <a:lvl1pPr marL="0" indent="0">
              <a:buNone/>
              <a:defRPr sz="1400">
                <a:solidFill>
                  <a:srgbClr val="263746"/>
                </a:solidFill>
              </a:defRPr>
            </a:lvl1pPr>
          </a:lstStyle>
          <a:p>
            <a:pPr lvl="0"/>
            <a:r>
              <a:rPr lang="en-US" dirty="0" smtClean="0"/>
              <a:t>Click to edit master text styles</a:t>
            </a:r>
          </a:p>
        </p:txBody>
      </p:sp>
      <p:sp>
        <p:nvSpPr>
          <p:cNvPr id="44" name="Picture Placeholder 43"/>
          <p:cNvSpPr>
            <a:spLocks noGrp="1" noChangeAspect="1"/>
          </p:cNvSpPr>
          <p:nvPr>
            <p:ph type="pic" sz="quarter" idx="14" hasCustomPrompt="1"/>
          </p:nvPr>
        </p:nvSpPr>
        <p:spPr>
          <a:xfrm>
            <a:off x="2768622" y="2059241"/>
            <a:ext cx="2715768" cy="2715768"/>
          </a:xfrm>
          <a:prstGeom prst="ellipse">
            <a:avLst/>
          </a:prstGeom>
          <a:noFill/>
          <a:ln>
            <a:noFill/>
          </a:ln>
        </p:spPr>
        <p:txBody>
          <a:bodyPr>
            <a:normAutofit/>
          </a:bodyPr>
          <a:lstStyle>
            <a:lvl1pPr marL="0" indent="0" algn="ctr">
              <a:buNone/>
              <a:defRPr sz="1200">
                <a:solidFill>
                  <a:schemeClr val="bg1"/>
                </a:solidFill>
              </a:defRPr>
            </a:lvl1pPr>
          </a:lstStyle>
          <a:p>
            <a:r>
              <a:rPr lang="en-US" dirty="0" smtClean="0"/>
              <a:t>Insert presenter </a:t>
            </a:r>
            <a:br>
              <a:rPr lang="en-US" dirty="0" smtClean="0"/>
            </a:br>
            <a:r>
              <a:rPr lang="en-US" dirty="0" smtClean="0"/>
              <a:t>picture here</a:t>
            </a:r>
            <a:endParaRPr lang="en-US" dirty="0"/>
          </a:p>
        </p:txBody>
      </p:sp>
      <p:pic>
        <p:nvPicPr>
          <p:cNvPr id="59" name="Picture 58"/>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2082"/>
          <a:stretch/>
        </p:blipFill>
        <p:spPr>
          <a:xfrm>
            <a:off x="0" y="2070271"/>
            <a:ext cx="2427489" cy="2604675"/>
          </a:xfrm>
          <a:prstGeom prst="rect">
            <a:avLst/>
          </a:prstGeom>
        </p:spPr>
      </p:pic>
      <p:pic>
        <p:nvPicPr>
          <p:cNvPr id="62" name="Picture 61"/>
          <p:cNvPicPr>
            <a:picLocks noChangeAspect="1"/>
          </p:cNvPicPr>
          <p:nvPr userDrawn="1"/>
        </p:nvPicPr>
        <p:blipFill rotWithShape="1">
          <a:blip r:embed="rId2" cstate="screen">
            <a:extLst>
              <a:ext uri="{28A0092B-C50C-407E-A947-70E740481C1C}">
                <a14:useLocalDpi xmlns:a14="http://schemas.microsoft.com/office/drawing/2010/main"/>
              </a:ext>
            </a:extLst>
          </a:blip>
          <a:srcRect t="-2" r="81557" b="-2082"/>
          <a:stretch/>
        </p:blipFill>
        <p:spPr>
          <a:xfrm>
            <a:off x="10100621" y="2070270"/>
            <a:ext cx="2091380" cy="2604675"/>
          </a:xfrm>
          <a:prstGeom prst="rect">
            <a:avLst/>
          </a:prstGeom>
        </p:spPr>
      </p:pic>
    </p:spTree>
    <p:extLst>
      <p:ext uri="{BB962C8B-B14F-4D97-AF65-F5344CB8AC3E}">
        <p14:creationId xmlns:p14="http://schemas.microsoft.com/office/powerpoint/2010/main" val="368754051"/>
      </p:ext>
    </p:extLst>
  </p:cSld>
  <p:clrMapOvr>
    <a:masterClrMapping/>
  </p:clrMapOvr>
  <p:extLst mod="1">
    <p:ext uri="{DCECCB84-F9BA-43D5-87BE-67443E8EF086}">
      <p15:sldGuideLst xmlns:p15="http://schemas.microsoft.com/office/powerpoint/2012/main">
        <p15:guide id="1" orient="horz" pos="129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Presenters Slide">
    <p:spTree>
      <p:nvGrpSpPr>
        <p:cNvPr id="1" name=""/>
        <p:cNvGrpSpPr/>
        <p:nvPr/>
      </p:nvGrpSpPr>
      <p:grpSpPr>
        <a:xfrm>
          <a:off x="0" y="0"/>
          <a:ext cx="0" cy="0"/>
          <a:chOff x="0" y="0"/>
          <a:chExt cx="0" cy="0"/>
        </a:xfrm>
      </p:grpSpPr>
      <p:sp>
        <p:nvSpPr>
          <p:cNvPr id="30" name="Rectangle 29"/>
          <p:cNvSpPr/>
          <p:nvPr userDrawn="1"/>
        </p:nvSpPr>
        <p:spPr>
          <a:xfrm>
            <a:off x="-1"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panose="020F0502020204030204"/>
              <a:ea typeface=""/>
              <a:cs typeface=""/>
            </a:endParaRPr>
          </a:p>
        </p:txBody>
      </p:sp>
      <p:cxnSp>
        <p:nvCxnSpPr>
          <p:cNvPr id="41" name="Straight Connector 40"/>
          <p:cNvCxnSpPr/>
          <p:nvPr userDrawn="1"/>
        </p:nvCxnSpPr>
        <p:spPr>
          <a:xfrm flipH="1">
            <a:off x="5101993" y="2054487"/>
            <a:ext cx="4297680"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p:txBody>
          <a:bodyPr/>
          <a:lstStyle/>
          <a:p>
            <a:fld id="{8AECE717-8E0D-1947-9DC8-E1A473813FE0}" type="datetimeFigureOut">
              <a:rPr lang="en-US" smtClean="0"/>
              <a:t>10/25/2019</a:t>
            </a:fld>
            <a:endParaRPr lang="en-US"/>
          </a:p>
        </p:txBody>
      </p:sp>
      <p:sp>
        <p:nvSpPr>
          <p:cNvPr id="5" name="Footer Placeholder 4"/>
          <p:cNvSpPr>
            <a:spLocks noGrp="1"/>
          </p:cNvSpPr>
          <p:nvPr>
            <p:ph type="ftr" sz="quarter" idx="11"/>
          </p:nvPr>
        </p:nvSpPr>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D9D9D9"/>
                </a:solidFill>
              </a:rPr>
              <a:t>© 2019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bg1"/>
                </a:solidFill>
              </a:rPr>
              <a:pPr/>
              <a:t>‹#›</a:t>
            </a:fld>
            <a:endParaRPr lang="en-US" dirty="0">
              <a:solidFill>
                <a:schemeClr val="bg1"/>
              </a:solidFill>
            </a:endParaRPr>
          </a:p>
        </p:txBody>
      </p:sp>
      <p:sp>
        <p:nvSpPr>
          <p:cNvPr id="8" name="Text Placeholder 7"/>
          <p:cNvSpPr>
            <a:spLocks noGrp="1"/>
          </p:cNvSpPr>
          <p:nvPr>
            <p:ph type="body" sz="quarter" idx="12" hasCustomPrompt="1"/>
          </p:nvPr>
        </p:nvSpPr>
        <p:spPr>
          <a:xfrm>
            <a:off x="5101993" y="1058316"/>
            <a:ext cx="4681266" cy="911953"/>
          </a:xfrm>
        </p:spPr>
        <p:txBody>
          <a:bodyPr>
            <a:noAutofit/>
          </a:bodyPr>
          <a:lstStyle>
            <a:lvl1pPr marL="0" indent="0">
              <a:buNone/>
              <a:defRPr sz="2600" b="1">
                <a:solidFill>
                  <a:schemeClr val="bg1"/>
                </a:solidFill>
              </a:defRPr>
            </a:lvl1pPr>
          </a:lstStyle>
          <a:p>
            <a:pPr lvl="0"/>
            <a:r>
              <a:rPr lang="en-US" dirty="0" smtClean="0"/>
              <a:t>Click to edit master text styles here.</a:t>
            </a:r>
            <a:endParaRPr lang="en-US" dirty="0"/>
          </a:p>
        </p:txBody>
      </p:sp>
      <p:sp>
        <p:nvSpPr>
          <p:cNvPr id="10" name="Text Placeholder 9"/>
          <p:cNvSpPr>
            <a:spLocks noGrp="1"/>
          </p:cNvSpPr>
          <p:nvPr>
            <p:ph type="body" sz="quarter" idx="13" hasCustomPrompt="1"/>
          </p:nvPr>
        </p:nvSpPr>
        <p:spPr>
          <a:xfrm>
            <a:off x="5101993" y="2201722"/>
            <a:ext cx="4670080" cy="378753"/>
          </a:xfrm>
        </p:spPr>
        <p:txBody>
          <a:bodyPr>
            <a:noAutofit/>
          </a:bodyPr>
          <a:lstStyle>
            <a:lvl1pPr marL="0" indent="0">
              <a:buNone/>
              <a:defRPr sz="1200">
                <a:solidFill>
                  <a:srgbClr val="263746"/>
                </a:solidFill>
              </a:defRPr>
            </a:lvl1pPr>
          </a:lstStyle>
          <a:p>
            <a:pPr lvl="0"/>
            <a:r>
              <a:rPr lang="en-US" dirty="0" smtClean="0"/>
              <a:t>Click to edit master text styles</a:t>
            </a:r>
          </a:p>
        </p:txBody>
      </p:sp>
      <p:sp>
        <p:nvSpPr>
          <p:cNvPr id="44" name="Picture Placeholder 43"/>
          <p:cNvSpPr>
            <a:spLocks noGrp="1" noChangeAspect="1"/>
          </p:cNvSpPr>
          <p:nvPr>
            <p:ph type="pic" sz="quarter" idx="14" hasCustomPrompt="1"/>
          </p:nvPr>
        </p:nvSpPr>
        <p:spPr>
          <a:xfrm>
            <a:off x="2743222" y="819446"/>
            <a:ext cx="2057400" cy="2057400"/>
          </a:xfrm>
          <a:prstGeom prst="ellipse">
            <a:avLst/>
          </a:prstGeom>
          <a:noFill/>
          <a:ln>
            <a:noFill/>
          </a:ln>
        </p:spPr>
        <p:txBody>
          <a:bodyPr>
            <a:normAutofit/>
          </a:bodyPr>
          <a:lstStyle>
            <a:lvl1pPr marL="0" indent="0" algn="ctr">
              <a:buNone/>
              <a:defRPr sz="1200">
                <a:solidFill>
                  <a:schemeClr val="bg1"/>
                </a:solidFill>
              </a:defRPr>
            </a:lvl1pPr>
          </a:lstStyle>
          <a:p>
            <a:r>
              <a:rPr lang="en-US" dirty="0" smtClean="0"/>
              <a:t>Insert presenter picture here</a:t>
            </a:r>
            <a:endParaRPr lang="en-US" dirty="0"/>
          </a:p>
        </p:txBody>
      </p:sp>
      <p:pic>
        <p:nvPicPr>
          <p:cNvPr id="59" name="Picture 58"/>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19843"/>
          <a:stretch/>
        </p:blipFill>
        <p:spPr>
          <a:xfrm>
            <a:off x="-1" y="827992"/>
            <a:ext cx="2441852" cy="2057400"/>
          </a:xfrm>
          <a:prstGeom prst="rect">
            <a:avLst/>
          </a:prstGeom>
        </p:spPr>
      </p:pic>
      <p:pic>
        <p:nvPicPr>
          <p:cNvPr id="62" name="Picture 61"/>
          <p:cNvPicPr>
            <a:picLocks noChangeAspect="1"/>
          </p:cNvPicPr>
          <p:nvPr userDrawn="1"/>
        </p:nvPicPr>
        <p:blipFill rotWithShape="1">
          <a:blip r:embed="rId2" cstate="screen">
            <a:extLst>
              <a:ext uri="{28A0092B-C50C-407E-A947-70E740481C1C}">
                <a14:useLocalDpi xmlns:a14="http://schemas.microsoft.com/office/drawing/2010/main"/>
              </a:ext>
            </a:extLst>
          </a:blip>
          <a:srcRect t="-1" r="81557" b="20389"/>
          <a:stretch/>
        </p:blipFill>
        <p:spPr>
          <a:xfrm>
            <a:off x="10073799" y="827992"/>
            <a:ext cx="2118201" cy="2057400"/>
          </a:xfrm>
          <a:prstGeom prst="rect">
            <a:avLst/>
          </a:prstGeom>
        </p:spPr>
      </p:pic>
      <p:cxnSp>
        <p:nvCxnSpPr>
          <p:cNvPr id="27" name="Straight Connector 26"/>
          <p:cNvCxnSpPr/>
          <p:nvPr userDrawn="1"/>
        </p:nvCxnSpPr>
        <p:spPr>
          <a:xfrm flipH="1">
            <a:off x="5101993" y="5001693"/>
            <a:ext cx="4297680" cy="0"/>
          </a:xfrm>
          <a:prstGeom prst="line">
            <a:avLst/>
          </a:prstGeom>
          <a:noFill/>
          <a:ln w="6350" cap="flat" cmpd="sng" algn="ctr">
            <a:solidFill>
              <a:srgbClr val="FFFFFF">
                <a:lumMod val="75000"/>
              </a:srgbClr>
            </a:solidFill>
            <a:prstDash val="solid"/>
            <a:miter lim="800000"/>
          </a:ln>
          <a:effectLst/>
        </p:spPr>
      </p:cxnSp>
      <p:sp>
        <p:nvSpPr>
          <p:cNvPr id="28" name="Text Placeholder 7"/>
          <p:cNvSpPr>
            <a:spLocks noGrp="1"/>
          </p:cNvSpPr>
          <p:nvPr>
            <p:ph type="body" sz="quarter" idx="15" hasCustomPrompt="1"/>
          </p:nvPr>
        </p:nvSpPr>
        <p:spPr>
          <a:xfrm>
            <a:off x="5101993" y="4005522"/>
            <a:ext cx="4681266" cy="911953"/>
          </a:xfrm>
        </p:spPr>
        <p:txBody>
          <a:bodyPr>
            <a:noAutofit/>
          </a:bodyPr>
          <a:lstStyle>
            <a:lvl1pPr marL="0" indent="0">
              <a:buNone/>
              <a:defRPr sz="2600" b="1">
                <a:solidFill>
                  <a:schemeClr val="bg1"/>
                </a:solidFill>
              </a:defRPr>
            </a:lvl1pPr>
          </a:lstStyle>
          <a:p>
            <a:pPr lvl="0"/>
            <a:r>
              <a:rPr lang="en-US" dirty="0" smtClean="0"/>
              <a:t>Click to edit master text styles here.</a:t>
            </a:r>
            <a:endParaRPr lang="en-US" dirty="0"/>
          </a:p>
        </p:txBody>
      </p:sp>
      <p:sp>
        <p:nvSpPr>
          <p:cNvPr id="29" name="Text Placeholder 9"/>
          <p:cNvSpPr>
            <a:spLocks noGrp="1"/>
          </p:cNvSpPr>
          <p:nvPr>
            <p:ph type="body" sz="quarter" idx="16" hasCustomPrompt="1"/>
          </p:nvPr>
        </p:nvSpPr>
        <p:spPr>
          <a:xfrm>
            <a:off x="5101993" y="5148928"/>
            <a:ext cx="4670080" cy="378753"/>
          </a:xfrm>
        </p:spPr>
        <p:txBody>
          <a:bodyPr>
            <a:noAutofit/>
          </a:bodyPr>
          <a:lstStyle>
            <a:lvl1pPr marL="0" indent="0">
              <a:buNone/>
              <a:defRPr sz="1200">
                <a:solidFill>
                  <a:srgbClr val="263746"/>
                </a:solidFill>
              </a:defRPr>
            </a:lvl1pPr>
          </a:lstStyle>
          <a:p>
            <a:pPr lvl="0"/>
            <a:r>
              <a:rPr lang="en-US" dirty="0" smtClean="0"/>
              <a:t>Click to edit master text styles</a:t>
            </a:r>
          </a:p>
        </p:txBody>
      </p:sp>
      <p:sp>
        <p:nvSpPr>
          <p:cNvPr id="32" name="Picture Placeholder 43"/>
          <p:cNvSpPr>
            <a:spLocks noGrp="1" noChangeAspect="1"/>
          </p:cNvSpPr>
          <p:nvPr>
            <p:ph type="pic" sz="quarter" idx="17" hasCustomPrompt="1"/>
          </p:nvPr>
        </p:nvSpPr>
        <p:spPr>
          <a:xfrm>
            <a:off x="2743222" y="3763125"/>
            <a:ext cx="2057400" cy="2057400"/>
          </a:xfrm>
          <a:prstGeom prst="ellipse">
            <a:avLst/>
          </a:prstGeom>
          <a:noFill/>
          <a:ln>
            <a:noFill/>
          </a:ln>
        </p:spPr>
        <p:txBody>
          <a:bodyPr>
            <a:normAutofit/>
          </a:bodyPr>
          <a:lstStyle>
            <a:lvl1pPr marL="0" indent="0" algn="ctr">
              <a:buNone/>
              <a:defRPr sz="1200">
                <a:solidFill>
                  <a:schemeClr val="bg1"/>
                </a:solidFill>
              </a:defRPr>
            </a:lvl1pPr>
          </a:lstStyle>
          <a:p>
            <a:r>
              <a:rPr lang="en-US" dirty="0" smtClean="0"/>
              <a:t>Insert presenter picture here</a:t>
            </a:r>
            <a:endParaRPr lang="en-US" dirty="0"/>
          </a:p>
        </p:txBody>
      </p:sp>
      <p:pic>
        <p:nvPicPr>
          <p:cNvPr id="33" name="Picture 32"/>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19843"/>
          <a:stretch/>
        </p:blipFill>
        <p:spPr>
          <a:xfrm>
            <a:off x="-1" y="3775198"/>
            <a:ext cx="2441852" cy="2057400"/>
          </a:xfrm>
          <a:prstGeom prst="rect">
            <a:avLst/>
          </a:prstGeom>
        </p:spPr>
      </p:pic>
      <p:pic>
        <p:nvPicPr>
          <p:cNvPr id="35" name="Picture 34"/>
          <p:cNvPicPr>
            <a:picLocks noChangeAspect="1"/>
          </p:cNvPicPr>
          <p:nvPr userDrawn="1"/>
        </p:nvPicPr>
        <p:blipFill rotWithShape="1">
          <a:blip r:embed="rId2" cstate="screen">
            <a:extLst>
              <a:ext uri="{28A0092B-C50C-407E-A947-70E740481C1C}">
                <a14:useLocalDpi xmlns:a14="http://schemas.microsoft.com/office/drawing/2010/main"/>
              </a:ext>
            </a:extLst>
          </a:blip>
          <a:srcRect t="-1" r="81557" b="20389"/>
          <a:stretch/>
        </p:blipFill>
        <p:spPr>
          <a:xfrm>
            <a:off x="10073799" y="3775198"/>
            <a:ext cx="2118201" cy="2057400"/>
          </a:xfrm>
          <a:prstGeom prst="rect">
            <a:avLst/>
          </a:prstGeom>
        </p:spPr>
      </p:pic>
    </p:spTree>
    <p:extLst>
      <p:ext uri="{BB962C8B-B14F-4D97-AF65-F5344CB8AC3E}">
        <p14:creationId xmlns:p14="http://schemas.microsoft.com/office/powerpoint/2010/main" val="1412289848"/>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49" name="Rectangle 48"/>
          <p:cNvSpPr/>
          <p:nvPr userDrawn="1"/>
        </p:nvSpPr>
        <p:spPr>
          <a:xfrm>
            <a:off x="0" y="0"/>
            <a:ext cx="12192000"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panose="020F0502020204030204"/>
              <a:ea typeface=""/>
              <a:cs typeface=""/>
            </a:endParaRPr>
          </a:p>
        </p:txBody>
      </p:sp>
      <p:pic>
        <p:nvPicPr>
          <p:cNvPr id="50" name="Picture 4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46196" y="-1"/>
            <a:ext cx="4845804" cy="6858001"/>
          </a:xfrm>
          <a:prstGeom prst="rect">
            <a:avLst/>
          </a:prstGeom>
        </p:spPr>
      </p:pic>
      <p:sp>
        <p:nvSpPr>
          <p:cNvPr id="4" name="Date Placeholder 3"/>
          <p:cNvSpPr>
            <a:spLocks noGrp="1"/>
          </p:cNvSpPr>
          <p:nvPr>
            <p:ph type="dt" sz="half" idx="10"/>
          </p:nvPr>
        </p:nvSpPr>
        <p:spPr/>
        <p:txBody>
          <a:bodyPr/>
          <a:lstStyle/>
          <a:p>
            <a:fld id="{8AECE717-8E0D-1947-9DC8-E1A473813FE0}" type="datetimeFigureOut">
              <a:rPr lang="en-US" smtClean="0"/>
              <a:t>10/25/2019</a:t>
            </a:fld>
            <a:endParaRPr lang="en-US"/>
          </a:p>
        </p:txBody>
      </p:sp>
      <p:sp>
        <p:nvSpPr>
          <p:cNvPr id="5" name="Footer Placeholder 4"/>
          <p:cNvSpPr>
            <a:spLocks noGrp="1"/>
          </p:cNvSpPr>
          <p:nvPr>
            <p:ph type="ftr" sz="quarter" idx="11"/>
          </p:nvPr>
        </p:nvSpPr>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8D8D94"/>
                </a:solidFill>
              </a:rPr>
              <a:t>© 2019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tx1"/>
                </a:solidFill>
              </a:rPr>
              <a:pPr/>
              <a:t>‹#›</a:t>
            </a:fld>
            <a:endParaRPr lang="en-US" dirty="0">
              <a:solidFill>
                <a:schemeClr val="tx1"/>
              </a:solidFill>
            </a:endParaRPr>
          </a:p>
        </p:txBody>
      </p:sp>
      <p:sp>
        <p:nvSpPr>
          <p:cNvPr id="3" name="Text Placeholder 2"/>
          <p:cNvSpPr>
            <a:spLocks noGrp="1"/>
          </p:cNvSpPr>
          <p:nvPr>
            <p:ph type="body" sz="quarter" idx="12" hasCustomPrompt="1"/>
          </p:nvPr>
        </p:nvSpPr>
        <p:spPr>
          <a:xfrm>
            <a:off x="702000" y="858893"/>
            <a:ext cx="5393999" cy="1164727"/>
          </a:xfrm>
        </p:spPr>
        <p:txBody>
          <a:bodyPr>
            <a:noAutofit/>
          </a:bodyPr>
          <a:lstStyle>
            <a:lvl1pPr marL="0" indent="0">
              <a:buNone/>
              <a:defRPr sz="6000" b="1">
                <a:solidFill>
                  <a:srgbClr val="263746"/>
                </a:solidFill>
              </a:defRPr>
            </a:lvl1pPr>
          </a:lstStyle>
          <a:p>
            <a:pPr lvl="0"/>
            <a:r>
              <a:rPr lang="en-US" dirty="0" smtClean="0"/>
              <a:t>Agenda</a:t>
            </a:r>
          </a:p>
        </p:txBody>
      </p:sp>
    </p:spTree>
    <p:extLst>
      <p:ext uri="{BB962C8B-B14F-4D97-AF65-F5344CB8AC3E}">
        <p14:creationId xmlns:p14="http://schemas.microsoft.com/office/powerpoint/2010/main" val="1172518874"/>
      </p:ext>
    </p:extLst>
  </p:cSld>
  <p:clrMapOvr>
    <a:masterClrMapping/>
  </p:clrMapOvr>
  <p:extLst mod="1">
    <p:ext uri="{DCECCB84-F9BA-43D5-87BE-67443E8EF086}">
      <p15:sldGuideLst xmlns:p15="http://schemas.microsoft.com/office/powerpoint/2012/main">
        <p15:guide id="3" orient="horz" pos="55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4" name="Rectangle 33"/>
          <p:cNvSpPr/>
          <p:nvPr userDrawn="1"/>
        </p:nvSpPr>
        <p:spPr>
          <a:xfrm>
            <a:off x="-1" y="0"/>
            <a:ext cx="5275385"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panose="020F0502020204030204"/>
              <a:ea typeface=""/>
              <a:cs typeface=""/>
            </a:endParaRPr>
          </a:p>
        </p:txBody>
      </p:sp>
      <p:cxnSp>
        <p:nvCxnSpPr>
          <p:cNvPr id="38" name="Straight Connector 37"/>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p:txBody>
          <a:bodyPr/>
          <a:lstStyle/>
          <a:p>
            <a:fld id="{8AECE717-8E0D-1947-9DC8-E1A473813FE0}" type="datetimeFigureOut">
              <a:rPr lang="en-US" smtClean="0"/>
              <a:t>10/25/2019</a:t>
            </a:fld>
            <a:endParaRPr lang="en-US"/>
          </a:p>
        </p:txBody>
      </p:sp>
      <p:sp>
        <p:nvSpPr>
          <p:cNvPr id="5" name="Footer Placeholder 4"/>
          <p:cNvSpPr>
            <a:spLocks noGrp="1"/>
          </p:cNvSpPr>
          <p:nvPr>
            <p:ph type="ftr" sz="quarter" idx="11"/>
          </p:nvPr>
        </p:nvSpPr>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8D8D94"/>
                </a:solidFill>
              </a:rPr>
              <a:t>© 2019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tx1"/>
                </a:solidFill>
              </a:rPr>
              <a:pPr/>
              <a:t>‹#›</a:t>
            </a:fld>
            <a:endParaRPr lang="en-US" dirty="0">
              <a:solidFill>
                <a:schemeClr val="tx1"/>
              </a:solidFill>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a:solidFill>
                  <a:schemeClr val="bg1"/>
                </a:solidFill>
              </a:defRPr>
            </a:lvl1pPr>
          </a:lstStyle>
          <a:p>
            <a:pPr lvl="0"/>
            <a:r>
              <a:rPr lang="en-US" dirty="0" smtClean="0"/>
              <a:t>Click to edit master text styles here</a:t>
            </a:r>
            <a:endParaRPr lang="en-US" dirty="0"/>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a:solidFill>
                  <a:schemeClr val="bg1"/>
                </a:solidFill>
              </a:defRPr>
            </a:lvl1pPr>
          </a:lstStyle>
          <a:p>
            <a:pPr lvl="0"/>
            <a:r>
              <a:rPr lang="en-US" dirty="0" smtClean="0"/>
              <a:t>Subline goes here. Also as many as two lines of content.</a:t>
            </a:r>
            <a:endParaRPr lang="en-US" dirty="0"/>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a:solidFill>
                  <a:schemeClr val="bg1"/>
                </a:solidFill>
              </a:defRPr>
            </a:lvl1pPr>
          </a:lstStyle>
          <a:p>
            <a:pPr lvl="0"/>
            <a:r>
              <a:rPr lang="en-US" dirty="0" smtClean="0"/>
              <a:t>1</a:t>
            </a:r>
            <a:endParaRPr lang="en-US" dirty="0"/>
          </a:p>
        </p:txBody>
      </p:sp>
      <p:pic>
        <p:nvPicPr>
          <p:cNvPr id="19" name="Picture 18"/>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Tree>
    <p:extLst>
      <p:ext uri="{BB962C8B-B14F-4D97-AF65-F5344CB8AC3E}">
        <p14:creationId xmlns:p14="http://schemas.microsoft.com/office/powerpoint/2010/main" val="1595227541"/>
      </p:ext>
    </p:extLst>
  </p:cSld>
  <p:clrMapOvr>
    <a:masterClrMapping/>
  </p:clrMapOvr>
  <p:extLst mod="1">
    <p:ext uri="{DCECCB84-F9BA-43D5-87BE-67443E8EF086}">
      <p15:sldGuideLst xmlns:p15="http://schemas.microsoft.com/office/powerpoint/2012/main">
        <p15:guide id="3" orient="horz" pos="5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248900" cy="132556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7744279"/>
            <a:ext cx="2743200" cy="365125"/>
          </a:xfrm>
          <a:prstGeom prst="rect">
            <a:avLst/>
          </a:prstGeom>
        </p:spPr>
        <p:txBody>
          <a:bodyPr vert="horz" lIns="91440" tIns="45720" rIns="91440" bIns="45720" rtlCol="0" anchor="ctr"/>
          <a:lstStyle>
            <a:lvl1pPr algn="l">
              <a:defRPr sz="1200">
                <a:solidFill>
                  <a:schemeClr val="tx1">
                    <a:tint val="75000"/>
                  </a:schemeClr>
                </a:solidFill>
                <a:latin typeface="Helvetica" charset="0"/>
                <a:ea typeface="Helvetica" charset="0"/>
                <a:cs typeface="Helvetica" charset="0"/>
              </a:defRPr>
            </a:lvl1pPr>
          </a:lstStyle>
          <a:p>
            <a:fld id="{8AECE717-8E0D-1947-9DC8-E1A473813FE0}" type="datetimeFigureOut">
              <a:rPr lang="en-US" smtClean="0"/>
              <a:pPr/>
              <a:t>10/25/2019</a:t>
            </a:fld>
            <a:endParaRPr lang="en-US"/>
          </a:p>
        </p:txBody>
      </p:sp>
      <p:sp>
        <p:nvSpPr>
          <p:cNvPr id="5" name="Footer Placeholder 4"/>
          <p:cNvSpPr>
            <a:spLocks noGrp="1"/>
          </p:cNvSpPr>
          <p:nvPr>
            <p:ph type="ftr" sz="quarter" idx="3"/>
          </p:nvPr>
        </p:nvSpPr>
        <p:spPr>
          <a:xfrm>
            <a:off x="4038600" y="7744279"/>
            <a:ext cx="4114800" cy="365125"/>
          </a:xfrm>
          <a:prstGeom prst="rect">
            <a:avLst/>
          </a:prstGeom>
        </p:spPr>
        <p:txBody>
          <a:bodyPr vert="horz" lIns="91440" tIns="45720" rIns="91440" bIns="45720" rtlCol="0" anchor="ctr"/>
          <a:lstStyle>
            <a:lvl1pPr algn="ctr">
              <a:defRPr sz="1200">
                <a:solidFill>
                  <a:schemeClr val="tx1">
                    <a:tint val="75000"/>
                  </a:schemeClr>
                </a:solidFill>
                <a:latin typeface="Helvetica" charset="0"/>
                <a:ea typeface="Helvetica" charset="0"/>
                <a:cs typeface="Helvetica" charset="0"/>
              </a:defRPr>
            </a:lvl1pPr>
          </a:lstStyle>
          <a:p>
            <a:endParaRPr lang="en-US"/>
          </a:p>
        </p:txBody>
      </p:sp>
      <p:cxnSp>
        <p:nvCxnSpPr>
          <p:cNvPr id="18" name="Straight Connector 17"/>
          <p:cNvCxnSpPr/>
          <p:nvPr/>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24" name="Footer Placeholder 9"/>
          <p:cNvSpPr txBox="1">
            <a:spLocks/>
          </p:cNvSpPr>
          <p:nvPr/>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8D8D94"/>
                </a:solidFill>
              </a:rPr>
              <a:t>© 2019 HUB International Limited.</a:t>
            </a:r>
            <a:endParaRPr lang="en-US" dirty="0">
              <a:solidFill>
                <a:srgbClr val="8D8D94"/>
              </a:solidFill>
            </a:endParaRPr>
          </a:p>
        </p:txBody>
      </p:sp>
      <p:sp>
        <p:nvSpPr>
          <p:cNvPr id="25" name="Slide Number Placeholder 10"/>
          <p:cNvSpPr txBox="1">
            <a:spLocks/>
          </p:cNvSpPr>
          <p:nvPr/>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rgbClr val="263746"/>
                </a:solidFill>
              </a:rPr>
              <a:pPr/>
              <a:t>‹#›</a:t>
            </a:fld>
            <a:endParaRPr lang="en-US" dirty="0">
              <a:solidFill>
                <a:srgbClr val="263746"/>
              </a:solidFill>
            </a:endParaRPr>
          </a:p>
        </p:txBody>
      </p:sp>
      <p:pic>
        <p:nvPicPr>
          <p:cNvPr id="6" name="Picture 5"/>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0863264" y="14287"/>
            <a:ext cx="1280160" cy="1280160"/>
          </a:xfrm>
          <a:prstGeom prst="rect">
            <a:avLst/>
          </a:prstGeom>
        </p:spPr>
      </p:pic>
    </p:spTree>
    <p:extLst>
      <p:ext uri="{BB962C8B-B14F-4D97-AF65-F5344CB8AC3E}">
        <p14:creationId xmlns:p14="http://schemas.microsoft.com/office/powerpoint/2010/main" val="680749785"/>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61" r:id="rId3"/>
    <p:sldLayoutId id="2147483663" r:id="rId4"/>
    <p:sldLayoutId id="2147483677" r:id="rId5"/>
    <p:sldLayoutId id="2147483664" r:id="rId6"/>
    <p:sldLayoutId id="2147483676" r:id="rId7"/>
    <p:sldLayoutId id="2147483665" r:id="rId8"/>
    <p:sldLayoutId id="2147483666" r:id="rId9"/>
    <p:sldLayoutId id="2147483667" r:id="rId10"/>
    <p:sldLayoutId id="2147483668" r:id="rId11"/>
    <p:sldLayoutId id="2147483678" r:id="rId12"/>
    <p:sldLayoutId id="2147483679" r:id="rId13"/>
    <p:sldLayoutId id="2147483650" r:id="rId14"/>
    <p:sldLayoutId id="2147483669" r:id="rId15"/>
    <p:sldLayoutId id="2147483652" r:id="rId16"/>
    <p:sldLayoutId id="2147483670" r:id="rId17"/>
    <p:sldLayoutId id="2147483671" r:id="rId18"/>
    <p:sldLayoutId id="2147483672" r:id="rId19"/>
    <p:sldLayoutId id="2147483673" r:id="rId20"/>
    <p:sldLayoutId id="2147483680" r:id="rId21"/>
    <p:sldLayoutId id="2147483681" r:id="rId22"/>
  </p:sldLayoutIdLst>
  <p:txStyles>
    <p:titleStyle>
      <a:lvl1pPr algn="l" defTabSz="914400" rtl="0" eaLnBrk="1" latinLnBrk="0" hangingPunct="1">
        <a:lnSpc>
          <a:spcPct val="90000"/>
        </a:lnSpc>
        <a:spcBef>
          <a:spcPct val="0"/>
        </a:spcBef>
        <a:buNone/>
        <a:defRPr sz="4400" kern="1200">
          <a:solidFill>
            <a:schemeClr val="tx1"/>
          </a:solidFill>
          <a:latin typeface="Helvetica" charset="0"/>
          <a:ea typeface="Helvetica" charset="0"/>
          <a:cs typeface="Helvetica" charset="0"/>
        </a:defRPr>
      </a:lvl1pPr>
    </p:titleStyle>
    <p:bodyStyle>
      <a:lvl1pPr marL="228600" indent="-228600" algn="l" defTabSz="914400" rtl="0" eaLnBrk="1" latinLnBrk="0" hangingPunct="1">
        <a:lnSpc>
          <a:spcPct val="100000"/>
        </a:lnSpc>
        <a:spcBef>
          <a:spcPts val="0"/>
        </a:spcBef>
        <a:spcAft>
          <a:spcPts val="1000"/>
        </a:spcAft>
        <a:buClr>
          <a:srgbClr val="0678D5"/>
        </a:buClr>
        <a:buSzPct val="80000"/>
        <a:buFont typeface="Arial"/>
        <a:buChar char="•"/>
        <a:defRPr sz="2800" kern="1200">
          <a:solidFill>
            <a:schemeClr val="tx1"/>
          </a:solidFill>
          <a:latin typeface="Helvetica" charset="0"/>
          <a:ea typeface="Helvetica" charset="0"/>
          <a:cs typeface="Helvetica" charset="0"/>
        </a:defRPr>
      </a:lvl1pPr>
      <a:lvl2pPr marL="685800" indent="-228600" algn="l" defTabSz="914400" rtl="0" eaLnBrk="1" latinLnBrk="0" hangingPunct="1">
        <a:lnSpc>
          <a:spcPct val="100000"/>
        </a:lnSpc>
        <a:spcBef>
          <a:spcPts val="500"/>
        </a:spcBef>
        <a:spcAft>
          <a:spcPts val="1000"/>
        </a:spcAft>
        <a:buClr>
          <a:srgbClr val="0678D5"/>
        </a:buClr>
        <a:buSzPct val="80000"/>
        <a:buFont typeface="Arial"/>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2000" kern="1200">
          <a:solidFill>
            <a:schemeClr val="tx1"/>
          </a:solidFill>
          <a:latin typeface="Helvetica" charset="0"/>
          <a:ea typeface="Helvetica" charset="0"/>
          <a:cs typeface="Helvetica" charset="0"/>
        </a:defRPr>
      </a:lvl3pPr>
      <a:lvl4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1800" kern="1200">
          <a:solidFill>
            <a:schemeClr val="tx1"/>
          </a:solidFill>
          <a:latin typeface="Helvetica" charset="0"/>
          <a:ea typeface="Helvetica" charset="0"/>
          <a:cs typeface="Helvetica" charset="0"/>
        </a:defRPr>
      </a:lvl4pPr>
      <a:lvl5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3840" userDrawn="1">
          <p15:clr>
            <a:srgbClr val="F26B43"/>
          </p15:clr>
        </p15:guide>
        <p15:guide id="3" orient="horz" pos="4152" userDrawn="1">
          <p15:clr>
            <a:srgbClr val="F26B43"/>
          </p15:clr>
        </p15:guide>
        <p15:guide id="6" pos="432" userDrawn="1">
          <p15:clr>
            <a:srgbClr val="F26B43"/>
          </p15:clr>
        </p15:guide>
        <p15:guide id="7"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hyperlink" Target="http://www.hubinternational.com/hubcompletebenefits" TargetMode="External"/><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hyperlink" Target="http://www.hubnunavut.com/" TargetMode="External"/><Relationship Id="rId2" Type="http://schemas.openxmlformats.org/officeDocument/2006/relationships/hyperlink" Target="mailto:sbcomplete@hubinternational.com" TargetMode="Externa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28.jp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1040" y="2286000"/>
            <a:ext cx="10439400" cy="3835400"/>
          </a:xfrm>
        </p:spPr>
        <p:txBody>
          <a:bodyPr/>
          <a:lstStyle/>
          <a:p>
            <a:pPr>
              <a:lnSpc>
                <a:spcPct val="125000"/>
              </a:lnSpc>
              <a:spcBef>
                <a:spcPts val="0"/>
              </a:spcBef>
            </a:pPr>
            <a:r>
              <a:rPr lang="en-US" sz="4800" dirty="0" smtClean="0"/>
              <a:t>For the Members of Travel Nunavut</a:t>
            </a:r>
            <a:r>
              <a:rPr lang="en-US" sz="4800" dirty="0"/>
              <a:t/>
            </a:r>
            <a:br>
              <a:rPr lang="en-US" sz="4800" dirty="0"/>
            </a:br>
            <a:r>
              <a:rPr lang="en-US" sz="4800" dirty="0"/>
              <a:t>Group </a:t>
            </a:r>
            <a:r>
              <a:rPr lang="en-US" sz="4800" dirty="0" smtClean="0"/>
              <a:t>Benefit Solutions</a:t>
            </a:r>
            <a:br>
              <a:rPr lang="en-US" sz="4800" dirty="0" smtClean="0"/>
            </a:br>
            <a:r>
              <a:rPr lang="en-US" sz="1800" dirty="0" smtClean="0">
                <a:solidFill>
                  <a:srgbClr val="F0B937"/>
                </a:solidFill>
                <a:latin typeface="Helvetica" panose="020B0604020202020204" pitchFamily="34" charset="0"/>
                <a:ea typeface="+mn-ea"/>
                <a:cs typeface="+mn-cs"/>
              </a:rPr>
              <a:t>Leanne Willie</a:t>
            </a:r>
            <a:br>
              <a:rPr lang="en-US" sz="1800" dirty="0" smtClean="0">
                <a:solidFill>
                  <a:srgbClr val="F0B937"/>
                </a:solidFill>
                <a:latin typeface="Helvetica" panose="020B0604020202020204" pitchFamily="34" charset="0"/>
                <a:ea typeface="+mn-ea"/>
                <a:cs typeface="+mn-cs"/>
              </a:rPr>
            </a:br>
            <a:r>
              <a:rPr lang="en-US" sz="1800" dirty="0" smtClean="0">
                <a:solidFill>
                  <a:srgbClr val="F0B937"/>
                </a:solidFill>
                <a:latin typeface="Helvetica" panose="020B0604020202020204" pitchFamily="34" charset="0"/>
                <a:ea typeface="+mn-ea"/>
                <a:cs typeface="+mn-cs"/>
              </a:rPr>
              <a:t>Employee Benefit Consultant</a:t>
            </a:r>
            <a:r>
              <a:rPr lang="en-US" sz="1800" dirty="0">
                <a:solidFill>
                  <a:srgbClr val="F0B937"/>
                </a:solidFill>
                <a:latin typeface="Helvetica" panose="020B0604020202020204" pitchFamily="34" charset="0"/>
                <a:ea typeface="+mn-ea"/>
                <a:cs typeface="+mn-cs"/>
              </a:rPr>
              <a:t/>
            </a:r>
            <a:br>
              <a:rPr lang="en-US" sz="1800" dirty="0">
                <a:solidFill>
                  <a:srgbClr val="F0B937"/>
                </a:solidFill>
                <a:latin typeface="Helvetica" panose="020B0604020202020204" pitchFamily="34" charset="0"/>
                <a:ea typeface="+mn-ea"/>
                <a:cs typeface="+mn-cs"/>
              </a:rPr>
            </a:br>
            <a:r>
              <a:rPr lang="en-US" sz="1800" dirty="0" smtClean="0">
                <a:solidFill>
                  <a:srgbClr val="F0B937"/>
                </a:solidFill>
                <a:latin typeface="Helvetica" panose="020B0604020202020204" pitchFamily="34" charset="0"/>
                <a:ea typeface="+mn-ea"/>
                <a:cs typeface="+mn-cs"/>
              </a:rPr>
              <a:t>HUB International Insurance Brokers</a:t>
            </a:r>
            <a:br>
              <a:rPr lang="en-US" sz="1800" dirty="0" smtClean="0">
                <a:solidFill>
                  <a:srgbClr val="F0B937"/>
                </a:solidFill>
                <a:latin typeface="Helvetica" panose="020B0604020202020204" pitchFamily="34" charset="0"/>
                <a:ea typeface="+mn-ea"/>
                <a:cs typeface="+mn-cs"/>
              </a:rPr>
            </a:br>
            <a:r>
              <a:rPr lang="en-US" sz="1800" dirty="0" smtClean="0">
                <a:solidFill>
                  <a:srgbClr val="F0B937"/>
                </a:solidFill>
                <a:latin typeface="Helvetica" panose="020B0604020202020204" pitchFamily="34" charset="0"/>
                <a:ea typeface="+mn-ea"/>
                <a:cs typeface="+mn-cs"/>
              </a:rPr>
              <a:t>Winnipeg, MB Office </a:t>
            </a:r>
            <a:r>
              <a:rPr lang="en-US" sz="2400" dirty="0" smtClean="0">
                <a:solidFill>
                  <a:srgbClr val="F0B937"/>
                </a:solidFill>
                <a:latin typeface="Helvetica" panose="020B0604020202020204" pitchFamily="34" charset="0"/>
                <a:ea typeface="+mn-ea"/>
                <a:cs typeface="+mn-cs"/>
              </a:rPr>
              <a:t/>
            </a:r>
            <a:br>
              <a:rPr lang="en-US" sz="2400" dirty="0" smtClean="0">
                <a:solidFill>
                  <a:srgbClr val="F0B937"/>
                </a:solidFill>
                <a:latin typeface="Helvetica" panose="020B0604020202020204" pitchFamily="34" charset="0"/>
                <a:ea typeface="+mn-ea"/>
                <a:cs typeface="+mn-cs"/>
              </a:rPr>
            </a:br>
            <a:endParaRPr lang="en-US" sz="2400" dirty="0"/>
          </a:p>
        </p:txBody>
      </p:sp>
      <p:pic>
        <p:nvPicPr>
          <p:cNvPr id="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9982" y="5747897"/>
            <a:ext cx="3942018" cy="1110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51063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Managing Risk</a:t>
            </a:r>
            <a:endParaRPr lang="en-US" dirty="0"/>
          </a:p>
        </p:txBody>
      </p:sp>
      <p:graphicFrame>
        <p:nvGraphicFramePr>
          <p:cNvPr id="145" name="Chart 144"/>
          <p:cNvGraphicFramePr/>
          <p:nvPr>
            <p:extLst/>
          </p:nvPr>
        </p:nvGraphicFramePr>
        <p:xfrm>
          <a:off x="573062" y="1810607"/>
          <a:ext cx="5493550" cy="4135082"/>
        </p:xfrm>
        <a:graphic>
          <a:graphicData uri="http://schemas.openxmlformats.org/drawingml/2006/chart">
            <c:chart xmlns:c="http://schemas.openxmlformats.org/drawingml/2006/chart" xmlns:r="http://schemas.openxmlformats.org/officeDocument/2006/relationships" r:id="rId3"/>
          </a:graphicData>
        </a:graphic>
      </p:graphicFrame>
      <p:sp>
        <p:nvSpPr>
          <p:cNvPr id="149" name="Content Placeholder 2"/>
          <p:cNvSpPr>
            <a:spLocks noGrp="1"/>
          </p:cNvSpPr>
          <p:nvPr>
            <p:ph idx="1"/>
          </p:nvPr>
        </p:nvSpPr>
        <p:spPr>
          <a:xfrm>
            <a:off x="6527800" y="1364343"/>
            <a:ext cx="5181600" cy="5268686"/>
          </a:xfrm>
        </p:spPr>
        <p:txBody>
          <a:bodyPr/>
          <a:lstStyle/>
          <a:p>
            <a:pPr marL="0" indent="0">
              <a:spcAft>
                <a:spcPts val="1500"/>
              </a:spcAft>
              <a:buNone/>
            </a:pPr>
            <a:r>
              <a:rPr lang="en-US" sz="2400" b="1" dirty="0" smtClean="0">
                <a:solidFill>
                  <a:srgbClr val="263845"/>
                </a:solidFill>
              </a:rPr>
              <a:t>Do you know what your risks are?</a:t>
            </a:r>
          </a:p>
          <a:p>
            <a:pPr marL="0" indent="0">
              <a:spcAft>
                <a:spcPts val="1500"/>
              </a:spcAft>
              <a:buNone/>
            </a:pPr>
            <a:r>
              <a:rPr lang="en-US" sz="2400" b="1" dirty="0" smtClean="0">
                <a:solidFill>
                  <a:srgbClr val="263845"/>
                </a:solidFill>
              </a:rPr>
              <a:t>How much they could cost you?</a:t>
            </a:r>
          </a:p>
          <a:p>
            <a:pPr marL="0" indent="0">
              <a:spcAft>
                <a:spcPts val="1500"/>
              </a:spcAft>
              <a:buNone/>
            </a:pPr>
            <a:r>
              <a:rPr lang="en-US" sz="2400" b="1" dirty="0" smtClean="0">
                <a:solidFill>
                  <a:srgbClr val="263845"/>
                </a:solidFill>
              </a:rPr>
              <a:t>How are they being managed today? </a:t>
            </a:r>
          </a:p>
          <a:p>
            <a:pPr marL="0" indent="0">
              <a:lnSpc>
                <a:spcPct val="125000"/>
              </a:lnSpc>
              <a:spcBef>
                <a:spcPts val="600"/>
              </a:spcBef>
              <a:spcAft>
                <a:spcPts val="0"/>
              </a:spcAft>
              <a:buNone/>
            </a:pPr>
            <a:r>
              <a:rPr lang="en-US" sz="2400" b="1" dirty="0" smtClean="0">
                <a:solidFill>
                  <a:srgbClr val="0678D5"/>
                </a:solidFill>
              </a:rPr>
              <a:t>We have the expertise to identify and mitigate your risks.</a:t>
            </a:r>
            <a:endParaRPr lang="en-US" sz="2000" dirty="0">
              <a:solidFill>
                <a:srgbClr val="263845"/>
              </a:solidFill>
            </a:endParaRPr>
          </a:p>
          <a:p>
            <a:pPr marL="0" indent="0">
              <a:lnSpc>
                <a:spcPct val="90000"/>
              </a:lnSpc>
              <a:spcBef>
                <a:spcPts val="600"/>
              </a:spcBef>
              <a:buClr>
                <a:srgbClr val="263845"/>
              </a:buClr>
              <a:buNone/>
            </a:pPr>
            <a:endParaRPr lang="en-US" sz="2000" dirty="0" smtClean="0">
              <a:solidFill>
                <a:srgbClr val="263845"/>
              </a:solidFill>
            </a:endParaRPr>
          </a:p>
          <a:p>
            <a:pPr marL="0" indent="0">
              <a:lnSpc>
                <a:spcPct val="90000"/>
              </a:lnSpc>
              <a:spcBef>
                <a:spcPts val="600"/>
              </a:spcBef>
              <a:buClr>
                <a:srgbClr val="263845"/>
              </a:buClr>
              <a:buNone/>
            </a:pPr>
            <a:endParaRPr lang="en-US" sz="2000" dirty="0" smtClean="0">
              <a:solidFill>
                <a:srgbClr val="263845"/>
              </a:solidFill>
            </a:endParaRPr>
          </a:p>
        </p:txBody>
      </p:sp>
      <p:pic>
        <p:nvPicPr>
          <p:cNvPr id="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6529" y="5739396"/>
            <a:ext cx="3942018" cy="1110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797116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5">
                                            <p:graphicEl>
                                              <a:chart seriesIdx="0" categoryIdx="-4" bldStep="series"/>
                                            </p:graphicEl>
                                          </p:spTgt>
                                        </p:tgtEl>
                                        <p:attrNameLst>
                                          <p:attrName>style.visibility</p:attrName>
                                        </p:attrNameLst>
                                      </p:cBhvr>
                                      <p:to>
                                        <p:strVal val="visible"/>
                                      </p:to>
                                    </p:set>
                                    <p:animEffect transition="in" filter="fade">
                                      <p:cBhvr>
                                        <p:cTn id="7" dur="1000"/>
                                        <p:tgtEl>
                                          <p:spTgt spid="145">
                                            <p:graphicEl>
                                              <a:chart seriesIdx="0" categoryIdx="-4" bldStep="series"/>
                                            </p:graphicEl>
                                          </p:spTgt>
                                        </p:tgtEl>
                                      </p:cBhvr>
                                    </p:animEffect>
                                    <p:anim calcmode="lin" valueType="num">
                                      <p:cBhvr>
                                        <p:cTn id="8" dur="1000" fill="hold"/>
                                        <p:tgtEl>
                                          <p:spTgt spid="145">
                                            <p:graphicEl>
                                              <a:chart seriesIdx="0" categoryIdx="-4" bldStep="series"/>
                                            </p:graphicEl>
                                          </p:spTgt>
                                        </p:tgtEl>
                                        <p:attrNameLst>
                                          <p:attrName>ppt_x</p:attrName>
                                        </p:attrNameLst>
                                      </p:cBhvr>
                                      <p:tavLst>
                                        <p:tav tm="0">
                                          <p:val>
                                            <p:strVal val="#ppt_x"/>
                                          </p:val>
                                        </p:tav>
                                        <p:tav tm="100000">
                                          <p:val>
                                            <p:strVal val="#ppt_x"/>
                                          </p:val>
                                        </p:tav>
                                      </p:tavLst>
                                    </p:anim>
                                    <p:anim calcmode="lin" valueType="num">
                                      <p:cBhvr>
                                        <p:cTn id="9" dur="1000" fill="hold"/>
                                        <p:tgtEl>
                                          <p:spTgt spid="145">
                                            <p:graphicEl>
                                              <a:chart seriesIdx="0" categoryIdx="-4" bldStep="series"/>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5">
                                            <p:graphicEl>
                                              <a:chart seriesIdx="1" categoryIdx="-4" bldStep="series"/>
                                            </p:graphicEl>
                                          </p:spTgt>
                                        </p:tgtEl>
                                        <p:attrNameLst>
                                          <p:attrName>style.visibility</p:attrName>
                                        </p:attrNameLst>
                                      </p:cBhvr>
                                      <p:to>
                                        <p:strVal val="visible"/>
                                      </p:to>
                                    </p:set>
                                    <p:animEffect transition="in" filter="fade">
                                      <p:cBhvr>
                                        <p:cTn id="14" dur="1000"/>
                                        <p:tgtEl>
                                          <p:spTgt spid="145">
                                            <p:graphicEl>
                                              <a:chart seriesIdx="1" categoryIdx="-4" bldStep="series"/>
                                            </p:graphicEl>
                                          </p:spTgt>
                                        </p:tgtEl>
                                      </p:cBhvr>
                                    </p:animEffect>
                                    <p:anim calcmode="lin" valueType="num">
                                      <p:cBhvr>
                                        <p:cTn id="15" dur="1000" fill="hold"/>
                                        <p:tgtEl>
                                          <p:spTgt spid="145">
                                            <p:graphicEl>
                                              <a:chart seriesIdx="1" categoryIdx="-4" bldStep="series"/>
                                            </p:graphicEl>
                                          </p:spTgt>
                                        </p:tgtEl>
                                        <p:attrNameLst>
                                          <p:attrName>ppt_x</p:attrName>
                                        </p:attrNameLst>
                                      </p:cBhvr>
                                      <p:tavLst>
                                        <p:tav tm="0">
                                          <p:val>
                                            <p:strVal val="#ppt_x"/>
                                          </p:val>
                                        </p:tav>
                                        <p:tav tm="100000">
                                          <p:val>
                                            <p:strVal val="#ppt_x"/>
                                          </p:val>
                                        </p:tav>
                                      </p:tavLst>
                                    </p:anim>
                                    <p:anim calcmode="lin" valueType="num">
                                      <p:cBhvr>
                                        <p:cTn id="16" dur="1000" fill="hold"/>
                                        <p:tgtEl>
                                          <p:spTgt spid="145">
                                            <p:graphicEl>
                                              <a:chart seriesIdx="1" categoryIdx="-4" bldStep="series"/>
                                            </p:graphic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49">
                                            <p:txEl>
                                              <p:pRg st="0" end="0"/>
                                            </p:txEl>
                                          </p:spTgt>
                                        </p:tgtEl>
                                        <p:attrNameLst>
                                          <p:attrName>style.visibility</p:attrName>
                                        </p:attrNameLst>
                                      </p:cBhvr>
                                      <p:to>
                                        <p:strVal val="visible"/>
                                      </p:to>
                                    </p:set>
                                    <p:animEffect transition="in" filter="wipe(left)">
                                      <p:cBhvr>
                                        <p:cTn id="20" dur="500"/>
                                        <p:tgtEl>
                                          <p:spTgt spid="149">
                                            <p:txEl>
                                              <p:pRg st="0" end="0"/>
                                            </p:txEl>
                                          </p:spTgt>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49">
                                            <p:txEl>
                                              <p:pRg st="1" end="1"/>
                                            </p:txEl>
                                          </p:spTgt>
                                        </p:tgtEl>
                                        <p:attrNameLst>
                                          <p:attrName>style.visibility</p:attrName>
                                        </p:attrNameLst>
                                      </p:cBhvr>
                                      <p:to>
                                        <p:strVal val="visible"/>
                                      </p:to>
                                    </p:set>
                                    <p:animEffect transition="in" filter="wipe(left)">
                                      <p:cBhvr>
                                        <p:cTn id="24" dur="500"/>
                                        <p:tgtEl>
                                          <p:spTgt spid="149">
                                            <p:txEl>
                                              <p:pRg st="1" end="1"/>
                                            </p:txEl>
                                          </p:spTgt>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149">
                                            <p:txEl>
                                              <p:pRg st="2" end="2"/>
                                            </p:txEl>
                                          </p:spTgt>
                                        </p:tgtEl>
                                        <p:attrNameLst>
                                          <p:attrName>style.visibility</p:attrName>
                                        </p:attrNameLst>
                                      </p:cBhvr>
                                      <p:to>
                                        <p:strVal val="visible"/>
                                      </p:to>
                                    </p:set>
                                    <p:animEffect transition="in" filter="wipe(left)">
                                      <p:cBhvr>
                                        <p:cTn id="28" dur="500"/>
                                        <p:tgtEl>
                                          <p:spTgt spid="149">
                                            <p:txEl>
                                              <p:pRg st="2" end="2"/>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49">
                                            <p:txEl>
                                              <p:pRg st="3" end="3"/>
                                            </p:txEl>
                                          </p:spTgt>
                                        </p:tgtEl>
                                        <p:attrNameLst>
                                          <p:attrName>style.visibility</p:attrName>
                                        </p:attrNameLst>
                                      </p:cBhvr>
                                      <p:to>
                                        <p:strVal val="visible"/>
                                      </p:to>
                                    </p:set>
                                    <p:animEffect transition="in" filter="wipe(left)">
                                      <p:cBhvr>
                                        <p:cTn id="31" dur="500"/>
                                        <p:tgtEl>
                                          <p:spTgt spid="14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5" grpId="0">
        <p:bldSub>
          <a:bldChart bld="series"/>
        </p:bldSub>
      </p:bldGraphic>
      <p:bldP spid="14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456" y="408885"/>
            <a:ext cx="9821738" cy="671116"/>
          </a:xfrm>
        </p:spPr>
        <p:txBody>
          <a:bodyPr/>
          <a:lstStyle/>
          <a:p>
            <a:r>
              <a:rPr lang="en-US" dirty="0" smtClean="0"/>
              <a:t>The Basic: Typical Employee Benefits Program </a:t>
            </a:r>
            <a:endParaRPr lang="en-US" dirty="0"/>
          </a:p>
        </p:txBody>
      </p:sp>
      <p:sp>
        <p:nvSpPr>
          <p:cNvPr id="14" name="TextBox 13"/>
          <p:cNvSpPr txBox="1"/>
          <p:nvPr/>
        </p:nvSpPr>
        <p:spPr>
          <a:xfrm>
            <a:off x="688493" y="1159877"/>
            <a:ext cx="10657114" cy="4862870"/>
          </a:xfrm>
          <a:prstGeom prst="rect">
            <a:avLst/>
          </a:prstGeom>
          <a:noFill/>
        </p:spPr>
        <p:txBody>
          <a:bodyPr wrap="square" rtlCol="0">
            <a:spAutoFit/>
          </a:bodyPr>
          <a:lstStyle/>
          <a:p>
            <a:pPr marL="742950" lvl="1" indent="-285750">
              <a:lnSpc>
                <a:spcPct val="125000"/>
              </a:lnSpc>
              <a:spcAft>
                <a:spcPts val="600"/>
              </a:spcAft>
              <a:buFont typeface="Arial" panose="020B0604020202020204" pitchFamily="34" charset="0"/>
              <a:buChar char="•"/>
            </a:pPr>
            <a:r>
              <a:rPr lang="en-US" sz="2400" dirty="0" smtClean="0">
                <a:latin typeface="Arial" panose="020B0604020202020204" pitchFamily="34" charset="0"/>
                <a:cs typeface="Arial" panose="020B0604020202020204" pitchFamily="34" charset="0"/>
              </a:rPr>
              <a:t>Life Insurance</a:t>
            </a:r>
          </a:p>
          <a:p>
            <a:pPr marL="742950" lvl="1" indent="-285750">
              <a:lnSpc>
                <a:spcPct val="125000"/>
              </a:lnSpc>
              <a:spcAft>
                <a:spcPts val="600"/>
              </a:spcAft>
              <a:buFont typeface="Arial" panose="020B0604020202020204" pitchFamily="34" charset="0"/>
              <a:buChar char="•"/>
            </a:pPr>
            <a:r>
              <a:rPr lang="en-US" sz="2400" dirty="0" smtClean="0">
                <a:latin typeface="Arial" panose="020B0604020202020204" pitchFamily="34" charset="0"/>
                <a:cs typeface="Arial" panose="020B0604020202020204" pitchFamily="34" charset="0"/>
              </a:rPr>
              <a:t>Dependent Life Insurance</a:t>
            </a:r>
          </a:p>
          <a:p>
            <a:pPr marL="742950" lvl="1" indent="-285750">
              <a:lnSpc>
                <a:spcPct val="125000"/>
              </a:lnSpc>
              <a:spcAft>
                <a:spcPts val="600"/>
              </a:spcAft>
              <a:buFont typeface="Arial" panose="020B0604020202020204" pitchFamily="34" charset="0"/>
              <a:buChar char="•"/>
            </a:pPr>
            <a:r>
              <a:rPr lang="en-US" sz="2400" dirty="0" smtClean="0">
                <a:latin typeface="Arial" panose="020B0604020202020204" pitchFamily="34" charset="0"/>
                <a:cs typeface="Arial" panose="020B0604020202020204" pitchFamily="34" charset="0"/>
              </a:rPr>
              <a:t>Accidental Death &amp; Dismemberment</a:t>
            </a:r>
          </a:p>
          <a:p>
            <a:pPr marL="742950" lvl="1" indent="-285750">
              <a:lnSpc>
                <a:spcPct val="125000"/>
              </a:lnSpc>
              <a:spcAft>
                <a:spcPts val="600"/>
              </a:spcAft>
              <a:buFont typeface="Arial" panose="020B0604020202020204" pitchFamily="34" charset="0"/>
              <a:buChar char="•"/>
            </a:pPr>
            <a:r>
              <a:rPr lang="en-US" sz="2400" dirty="0" smtClean="0">
                <a:latin typeface="Arial" panose="020B0604020202020204" pitchFamily="34" charset="0"/>
                <a:cs typeface="Arial" panose="020B0604020202020204" pitchFamily="34" charset="0"/>
              </a:rPr>
              <a:t>Short Term Disability</a:t>
            </a:r>
          </a:p>
          <a:p>
            <a:pPr marL="742950" lvl="1" indent="-285750">
              <a:lnSpc>
                <a:spcPct val="125000"/>
              </a:lnSpc>
              <a:spcAft>
                <a:spcPts val="600"/>
              </a:spcAft>
              <a:buFont typeface="Arial" panose="020B0604020202020204" pitchFamily="34" charset="0"/>
              <a:buChar char="•"/>
            </a:pPr>
            <a:r>
              <a:rPr lang="en-US" sz="2400" dirty="0" smtClean="0">
                <a:latin typeface="Arial" panose="020B0604020202020204" pitchFamily="34" charset="0"/>
                <a:cs typeface="Arial" panose="020B0604020202020204" pitchFamily="34" charset="0"/>
              </a:rPr>
              <a:t>Long Term Disability </a:t>
            </a:r>
          </a:p>
          <a:p>
            <a:pPr marL="742950" lvl="1" indent="-285750">
              <a:lnSpc>
                <a:spcPct val="125000"/>
              </a:lnSpc>
              <a:spcAft>
                <a:spcPts val="600"/>
              </a:spcAft>
              <a:buFont typeface="Arial" panose="020B0604020202020204" pitchFamily="34" charset="0"/>
              <a:buChar char="•"/>
            </a:pPr>
            <a:r>
              <a:rPr lang="en-US" sz="2400" dirty="0" smtClean="0">
                <a:latin typeface="Arial" panose="020B0604020202020204" pitchFamily="34" charset="0"/>
                <a:cs typeface="Arial" panose="020B0604020202020204" pitchFamily="34" charset="0"/>
              </a:rPr>
              <a:t>Health </a:t>
            </a:r>
          </a:p>
          <a:p>
            <a:pPr marL="742950" lvl="1" indent="-285750">
              <a:lnSpc>
                <a:spcPct val="125000"/>
              </a:lnSpc>
              <a:spcAft>
                <a:spcPts val="600"/>
              </a:spcAft>
              <a:buFont typeface="Arial" panose="020B0604020202020204" pitchFamily="34" charset="0"/>
              <a:buChar char="•"/>
            </a:pPr>
            <a:r>
              <a:rPr lang="en-US" sz="2400" dirty="0" smtClean="0">
                <a:latin typeface="Arial" panose="020B0604020202020204" pitchFamily="34" charset="0"/>
                <a:cs typeface="Arial" panose="020B0604020202020204" pitchFamily="34" charset="0"/>
              </a:rPr>
              <a:t>Dental</a:t>
            </a:r>
          </a:p>
          <a:p>
            <a:pPr marL="742950" lvl="1" indent="-285750">
              <a:lnSpc>
                <a:spcPct val="125000"/>
              </a:lnSpc>
              <a:spcAft>
                <a:spcPts val="600"/>
              </a:spcAft>
              <a:buFont typeface="Arial" panose="020B0604020202020204" pitchFamily="34" charset="0"/>
              <a:buChar char="•"/>
            </a:pPr>
            <a:r>
              <a:rPr lang="en-US" sz="2400" dirty="0" smtClean="0">
                <a:latin typeface="Arial" panose="020B0604020202020204" pitchFamily="34" charset="0"/>
                <a:cs typeface="Arial" panose="020B0604020202020204" pitchFamily="34" charset="0"/>
              </a:rPr>
              <a:t>Travel </a:t>
            </a:r>
          </a:p>
          <a:p>
            <a:pPr marL="742950" lvl="1" indent="-285750">
              <a:lnSpc>
                <a:spcPct val="125000"/>
              </a:lnSpc>
              <a:spcAft>
                <a:spcPts val="600"/>
              </a:spcAft>
              <a:buFont typeface="Arial" panose="020B0604020202020204" pitchFamily="34" charset="0"/>
              <a:buChar char="•"/>
            </a:pPr>
            <a:r>
              <a:rPr lang="en-US" sz="2400" dirty="0" smtClean="0">
                <a:latin typeface="Arial" panose="020B0604020202020204" pitchFamily="34" charset="0"/>
                <a:cs typeface="Arial" panose="020B0604020202020204" pitchFamily="34" charset="0"/>
              </a:rPr>
              <a:t>Other </a:t>
            </a:r>
          </a:p>
        </p:txBody>
      </p:sp>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9982" y="5747897"/>
            <a:ext cx="3942018" cy="1110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7044" y="2438400"/>
            <a:ext cx="3105150" cy="3105150"/>
          </a:xfrm>
          <a:prstGeom prst="rect">
            <a:avLst/>
          </a:prstGeom>
        </p:spPr>
      </p:pic>
    </p:spTree>
    <p:extLst>
      <p:ext uri="{BB962C8B-B14F-4D97-AF65-F5344CB8AC3E}">
        <p14:creationId xmlns:p14="http://schemas.microsoft.com/office/powerpoint/2010/main" val="14442807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456" y="408885"/>
            <a:ext cx="9821738" cy="671116"/>
          </a:xfrm>
        </p:spPr>
        <p:txBody>
          <a:bodyPr/>
          <a:lstStyle/>
          <a:p>
            <a:r>
              <a:rPr lang="en-US" dirty="0" smtClean="0"/>
              <a:t>The Basic: Other Benefits </a:t>
            </a:r>
            <a:endParaRPr lang="en-US" dirty="0"/>
          </a:p>
        </p:txBody>
      </p:sp>
      <p:sp>
        <p:nvSpPr>
          <p:cNvPr id="14" name="TextBox 13"/>
          <p:cNvSpPr txBox="1"/>
          <p:nvPr/>
        </p:nvSpPr>
        <p:spPr>
          <a:xfrm>
            <a:off x="688493" y="1159877"/>
            <a:ext cx="10657114" cy="3247043"/>
          </a:xfrm>
          <a:prstGeom prst="rect">
            <a:avLst/>
          </a:prstGeom>
          <a:noFill/>
        </p:spPr>
        <p:txBody>
          <a:bodyPr wrap="square" rtlCol="0">
            <a:spAutoFit/>
          </a:bodyPr>
          <a:lstStyle/>
          <a:p>
            <a:pPr marL="742950" lvl="1" indent="-285750">
              <a:lnSpc>
                <a:spcPct val="125000"/>
              </a:lnSpc>
              <a:spcAft>
                <a:spcPts val="600"/>
              </a:spcAft>
              <a:buFont typeface="Arial" panose="020B0604020202020204" pitchFamily="34" charset="0"/>
              <a:buChar char="•"/>
            </a:pPr>
            <a:r>
              <a:rPr lang="en-US" sz="2400" dirty="0" smtClean="0">
                <a:latin typeface="Arial" panose="020B0604020202020204" pitchFamily="34" charset="0"/>
                <a:cs typeface="Arial" panose="020B0604020202020204" pitchFamily="34" charset="0"/>
              </a:rPr>
              <a:t>Employee and Family Assistance Program</a:t>
            </a:r>
          </a:p>
          <a:p>
            <a:pPr marL="742950" lvl="1" indent="-285750">
              <a:lnSpc>
                <a:spcPct val="125000"/>
              </a:lnSpc>
              <a:spcAft>
                <a:spcPts val="600"/>
              </a:spcAft>
              <a:buFont typeface="Arial" panose="020B0604020202020204" pitchFamily="34" charset="0"/>
              <a:buChar char="•"/>
            </a:pPr>
            <a:r>
              <a:rPr lang="en-US" sz="2400" dirty="0" smtClean="0">
                <a:latin typeface="Arial" panose="020B0604020202020204" pitchFamily="34" charset="0"/>
                <a:cs typeface="Arial" panose="020B0604020202020204" pitchFamily="34" charset="0"/>
              </a:rPr>
              <a:t>Critical Illness </a:t>
            </a:r>
          </a:p>
          <a:p>
            <a:pPr marL="742950" lvl="1" indent="-285750">
              <a:lnSpc>
                <a:spcPct val="125000"/>
              </a:lnSpc>
              <a:spcAft>
                <a:spcPts val="600"/>
              </a:spcAft>
              <a:buFont typeface="Arial" panose="020B0604020202020204" pitchFamily="34" charset="0"/>
              <a:buChar char="•"/>
            </a:pPr>
            <a:r>
              <a:rPr lang="en-US" sz="2400" dirty="0" smtClean="0">
                <a:latin typeface="Arial" panose="020B0604020202020204" pitchFamily="34" charset="0"/>
                <a:cs typeface="Arial" panose="020B0604020202020204" pitchFamily="34" charset="0"/>
              </a:rPr>
              <a:t>Personal Health Care Spending Account (PHSP)</a:t>
            </a:r>
          </a:p>
          <a:p>
            <a:pPr marL="742950" lvl="1" indent="-285750">
              <a:lnSpc>
                <a:spcPct val="125000"/>
              </a:lnSpc>
              <a:spcAft>
                <a:spcPts val="600"/>
              </a:spcAft>
              <a:buFont typeface="Arial" panose="020B0604020202020204" pitchFamily="34" charset="0"/>
              <a:buChar char="•"/>
            </a:pPr>
            <a:r>
              <a:rPr lang="en-US" sz="2400" dirty="0" smtClean="0">
                <a:latin typeface="Arial" panose="020B0604020202020204" pitchFamily="34" charset="0"/>
                <a:cs typeface="Arial" panose="020B0604020202020204" pitchFamily="34" charset="0"/>
              </a:rPr>
              <a:t>Wellness Programs</a:t>
            </a:r>
          </a:p>
          <a:p>
            <a:pPr marL="742950" lvl="1" indent="-285750">
              <a:lnSpc>
                <a:spcPct val="125000"/>
              </a:lnSpc>
              <a:spcAft>
                <a:spcPts val="600"/>
              </a:spcAft>
              <a:buFont typeface="Arial" panose="020B0604020202020204" pitchFamily="34" charset="0"/>
              <a:buChar char="•"/>
            </a:pPr>
            <a:r>
              <a:rPr lang="en-US" sz="2400" dirty="0" smtClean="0">
                <a:latin typeface="Arial" panose="020B0604020202020204" pitchFamily="34" charset="0"/>
                <a:cs typeface="Arial" panose="020B0604020202020204" pitchFamily="34" charset="0"/>
              </a:rPr>
              <a:t>Voluntary Benefits</a:t>
            </a:r>
          </a:p>
          <a:p>
            <a:pPr marL="742950" lvl="1" indent="-285750">
              <a:lnSpc>
                <a:spcPct val="125000"/>
              </a:lnSpc>
              <a:spcAft>
                <a:spcPts val="600"/>
              </a:spcAft>
              <a:buFont typeface="Arial" panose="020B0604020202020204" pitchFamily="34" charset="0"/>
              <a:buChar char="•"/>
            </a:pPr>
            <a:endParaRPr lang="en-US" sz="2400" dirty="0" smtClean="0">
              <a:latin typeface="Arial" panose="020B0604020202020204" pitchFamily="34" charset="0"/>
              <a:cs typeface="Arial" panose="020B0604020202020204" pitchFamily="34" charset="0"/>
            </a:endParaRPr>
          </a:p>
        </p:txBody>
      </p:sp>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9982" y="5747897"/>
            <a:ext cx="3942018" cy="1110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782" y="2033587"/>
            <a:ext cx="2790825" cy="2143125"/>
          </a:xfrm>
          <a:prstGeom prst="rect">
            <a:avLst/>
          </a:prstGeom>
        </p:spPr>
      </p:pic>
    </p:spTree>
    <p:extLst>
      <p:ext uri="{BB962C8B-B14F-4D97-AF65-F5344CB8AC3E}">
        <p14:creationId xmlns:p14="http://schemas.microsoft.com/office/powerpoint/2010/main" val="163937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456" y="408885"/>
            <a:ext cx="9821738" cy="671116"/>
          </a:xfrm>
        </p:spPr>
        <p:txBody>
          <a:bodyPr/>
          <a:lstStyle/>
          <a:p>
            <a:r>
              <a:rPr lang="en-US" dirty="0" smtClean="0"/>
              <a:t>How is the Cost of a Benefit Plan is determined</a:t>
            </a:r>
            <a:endParaRPr lang="en-US" dirty="0"/>
          </a:p>
        </p:txBody>
      </p:sp>
      <p:sp>
        <p:nvSpPr>
          <p:cNvPr id="14" name="TextBox 13"/>
          <p:cNvSpPr txBox="1"/>
          <p:nvPr/>
        </p:nvSpPr>
        <p:spPr>
          <a:xfrm>
            <a:off x="688493" y="1159877"/>
            <a:ext cx="10657114" cy="3247043"/>
          </a:xfrm>
          <a:prstGeom prst="rect">
            <a:avLst/>
          </a:prstGeom>
          <a:noFill/>
        </p:spPr>
        <p:txBody>
          <a:bodyPr wrap="square" rtlCol="0">
            <a:spAutoFit/>
          </a:bodyPr>
          <a:lstStyle/>
          <a:p>
            <a:pPr marL="742950" lvl="1" indent="-285750">
              <a:lnSpc>
                <a:spcPct val="125000"/>
              </a:lnSpc>
              <a:spcAft>
                <a:spcPts val="600"/>
              </a:spcAft>
              <a:buFont typeface="Arial" panose="020B0604020202020204" pitchFamily="34" charset="0"/>
              <a:buChar char="•"/>
            </a:pPr>
            <a:r>
              <a:rPr lang="en-US" sz="2400" dirty="0" smtClean="0">
                <a:latin typeface="Arial" panose="020B0604020202020204" pitchFamily="34" charset="0"/>
                <a:cs typeface="Arial" panose="020B0604020202020204" pitchFamily="34" charset="0"/>
              </a:rPr>
              <a:t>Demographics (gender, age, salary, occupation)</a:t>
            </a:r>
          </a:p>
          <a:p>
            <a:pPr marL="742950" lvl="1" indent="-285750">
              <a:lnSpc>
                <a:spcPct val="125000"/>
              </a:lnSpc>
              <a:spcAft>
                <a:spcPts val="600"/>
              </a:spcAft>
              <a:buFont typeface="Arial" panose="020B0604020202020204" pitchFamily="34" charset="0"/>
              <a:buChar char="•"/>
            </a:pPr>
            <a:r>
              <a:rPr lang="en-US" sz="2400" dirty="0" smtClean="0">
                <a:latin typeface="Arial" panose="020B0604020202020204" pitchFamily="34" charset="0"/>
                <a:cs typeface="Arial" panose="020B0604020202020204" pitchFamily="34" charset="0"/>
              </a:rPr>
              <a:t>Size of Group</a:t>
            </a:r>
          </a:p>
          <a:p>
            <a:pPr marL="742950" lvl="1" indent="-285750">
              <a:lnSpc>
                <a:spcPct val="125000"/>
              </a:lnSpc>
              <a:spcAft>
                <a:spcPts val="600"/>
              </a:spcAft>
              <a:buFont typeface="Arial" panose="020B0604020202020204" pitchFamily="34" charset="0"/>
              <a:buChar char="•"/>
            </a:pPr>
            <a:r>
              <a:rPr lang="en-US" sz="2400" dirty="0" smtClean="0">
                <a:latin typeface="Arial" panose="020B0604020202020204" pitchFamily="34" charset="0"/>
                <a:cs typeface="Arial" panose="020B0604020202020204" pitchFamily="34" charset="0"/>
              </a:rPr>
              <a:t>Industry</a:t>
            </a:r>
          </a:p>
          <a:p>
            <a:pPr marL="742950" lvl="1" indent="-285750">
              <a:lnSpc>
                <a:spcPct val="125000"/>
              </a:lnSpc>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Plan Design</a:t>
            </a:r>
          </a:p>
          <a:p>
            <a:pPr marL="742950" lvl="1" indent="-285750">
              <a:lnSpc>
                <a:spcPct val="125000"/>
              </a:lnSpc>
              <a:spcAft>
                <a:spcPts val="600"/>
              </a:spcAft>
              <a:buFont typeface="Arial" panose="020B0604020202020204" pitchFamily="34" charset="0"/>
              <a:buChar char="•"/>
            </a:pPr>
            <a:r>
              <a:rPr lang="en-US" sz="2400" dirty="0" smtClean="0">
                <a:latin typeface="Arial" panose="020B0604020202020204" pitchFamily="34" charset="0"/>
                <a:cs typeface="Arial" panose="020B0604020202020204" pitchFamily="34" charset="0"/>
              </a:rPr>
              <a:t>Usage of a plan </a:t>
            </a:r>
          </a:p>
          <a:p>
            <a:pPr marL="742950" lvl="1" indent="-285750">
              <a:lnSpc>
                <a:spcPct val="125000"/>
              </a:lnSpc>
              <a:spcAft>
                <a:spcPts val="600"/>
              </a:spcAft>
              <a:buFont typeface="Arial" panose="020B0604020202020204" pitchFamily="34" charset="0"/>
              <a:buChar char="•"/>
            </a:pPr>
            <a:endParaRPr lang="en-US" sz="2400" dirty="0" smtClean="0">
              <a:latin typeface="Arial" panose="020B0604020202020204" pitchFamily="34" charset="0"/>
              <a:cs typeface="Arial" panose="020B0604020202020204" pitchFamily="34" charset="0"/>
            </a:endParaRPr>
          </a:p>
        </p:txBody>
      </p:sp>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9982" y="5605022"/>
            <a:ext cx="3942018" cy="1110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4" descr="Image result for cost of benefits canada"/>
          <p:cNvSpPr>
            <a:spLocks noChangeAspect="1" noChangeArrowheads="1"/>
          </p:cNvSpPr>
          <p:nvPr/>
        </p:nvSpPr>
        <p:spPr bwMode="auto">
          <a:xfrm>
            <a:off x="8249982" y="2238375"/>
            <a:ext cx="2124075" cy="12763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0638096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HUB Complete for Small Business</a:t>
            </a:r>
            <a:endParaRPr lang="en-US" dirty="0"/>
          </a:p>
        </p:txBody>
      </p:sp>
      <p:sp>
        <p:nvSpPr>
          <p:cNvPr id="3" name="Content Placeholder 2"/>
          <p:cNvSpPr>
            <a:spLocks noGrp="1"/>
          </p:cNvSpPr>
          <p:nvPr>
            <p:ph idx="1"/>
          </p:nvPr>
        </p:nvSpPr>
        <p:spPr>
          <a:xfrm>
            <a:off x="607536" y="1380780"/>
            <a:ext cx="10894463" cy="4970859"/>
          </a:xfrm>
        </p:spPr>
        <p:txBody>
          <a:bodyPr/>
          <a:lstStyle/>
          <a:p>
            <a:r>
              <a:rPr lang="en-US" dirty="0" smtClean="0"/>
              <a:t>We have designed an employee benefits package for small businesses (2-10) employees</a:t>
            </a:r>
          </a:p>
          <a:p>
            <a:r>
              <a:rPr lang="en-US" dirty="0" smtClean="0"/>
              <a:t>Simple, cost-effective offering tailored to the needs and budget of small businesses</a:t>
            </a:r>
          </a:p>
          <a:p>
            <a:pPr lvl="1"/>
            <a:r>
              <a:rPr lang="en-US" dirty="0" smtClean="0"/>
              <a:t>Three plan alternatives</a:t>
            </a:r>
          </a:p>
          <a:p>
            <a:pPr lvl="1"/>
            <a:r>
              <a:rPr lang="en-US" dirty="0" smtClean="0"/>
              <a:t>100% family content allowed</a:t>
            </a:r>
          </a:p>
          <a:p>
            <a:pPr lvl="1"/>
            <a:r>
              <a:rPr lang="en-US" dirty="0" smtClean="0"/>
              <a:t>Disability included in all plans</a:t>
            </a:r>
          </a:p>
          <a:p>
            <a:pPr lvl="1"/>
            <a:r>
              <a:rPr lang="en-US" dirty="0" smtClean="0"/>
              <a:t>Seasonal Employees covered as long as they work 8 months of the year</a:t>
            </a:r>
          </a:p>
          <a:p>
            <a:pPr lvl="1"/>
            <a:r>
              <a:rPr lang="en-US" dirty="0" smtClean="0"/>
              <a:t>Independent Contract Employees eligible</a:t>
            </a:r>
            <a:endParaRPr lang="en-US" dirty="0"/>
          </a:p>
        </p:txBody>
      </p:sp>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294" y="5747897"/>
            <a:ext cx="3942018" cy="1110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0299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4489" t="21389" r="1492" b="74132"/>
          <a:stretch/>
        </p:blipFill>
        <p:spPr>
          <a:xfrm>
            <a:off x="7619475" y="87435"/>
            <a:ext cx="2872033" cy="245152"/>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4489" t="21389" r="-107" b="74132"/>
          <a:stretch/>
        </p:blipFill>
        <p:spPr>
          <a:xfrm>
            <a:off x="4639852" y="87435"/>
            <a:ext cx="2957026" cy="245152"/>
          </a:xfrm>
          <a:prstGeom prst="rect">
            <a:avLst/>
          </a:prstGeom>
        </p:spPr>
      </p:pic>
      <p:sp>
        <p:nvSpPr>
          <p:cNvPr id="21" name="Rectangle 20"/>
          <p:cNvSpPr/>
          <p:nvPr/>
        </p:nvSpPr>
        <p:spPr>
          <a:xfrm>
            <a:off x="1658471" y="-411651"/>
            <a:ext cx="2977179" cy="330200"/>
          </a:xfrm>
          <a:prstGeom prst="rect">
            <a:avLst/>
          </a:prstGeom>
          <a:noFill/>
          <a:ln>
            <a:solidFill>
              <a:srgbClr val="E2E2E2"/>
            </a:solidFill>
          </a:ln>
        </p:spPr>
        <p:style>
          <a:lnRef idx="2">
            <a:schemeClr val="accent1">
              <a:shade val="50000"/>
            </a:schemeClr>
          </a:lnRef>
          <a:fillRef idx="1">
            <a:schemeClr val="accent1"/>
          </a:fillRef>
          <a:effectRef idx="0">
            <a:schemeClr val="accent1"/>
          </a:effectRef>
          <a:fontRef idx="minor">
            <a:schemeClr val="lt1"/>
          </a:fontRef>
        </p:style>
        <p:txBody>
          <a:bodyPr lIns="89896" tIns="44948" rIns="89896" bIns="44948" spcCol="0" rtlCol="0" anchor="ctr"/>
          <a:lstStyle/>
          <a:p>
            <a:pPr algn="ctr"/>
            <a:endParaRPr lang="en-US" sz="1588"/>
          </a:p>
        </p:txBody>
      </p:sp>
      <p:sp>
        <p:nvSpPr>
          <p:cNvPr id="22" name="Rectangle 21"/>
          <p:cNvSpPr/>
          <p:nvPr/>
        </p:nvSpPr>
        <p:spPr>
          <a:xfrm>
            <a:off x="4635649" y="-411651"/>
            <a:ext cx="2977179" cy="330200"/>
          </a:xfrm>
          <a:prstGeom prst="rect">
            <a:avLst/>
          </a:prstGeom>
          <a:noFill/>
          <a:ln>
            <a:solidFill>
              <a:srgbClr val="E2E2E2"/>
            </a:solidFill>
          </a:ln>
        </p:spPr>
        <p:style>
          <a:lnRef idx="2">
            <a:schemeClr val="accent1">
              <a:shade val="50000"/>
            </a:schemeClr>
          </a:lnRef>
          <a:fillRef idx="1">
            <a:schemeClr val="accent1"/>
          </a:fillRef>
          <a:effectRef idx="0">
            <a:schemeClr val="accent1"/>
          </a:effectRef>
          <a:fontRef idx="minor">
            <a:schemeClr val="lt1"/>
          </a:fontRef>
        </p:style>
        <p:txBody>
          <a:bodyPr lIns="89896" tIns="44948" rIns="89896" bIns="44948" spcCol="0" rtlCol="0" anchor="ctr"/>
          <a:lstStyle/>
          <a:p>
            <a:pPr algn="ctr"/>
            <a:endParaRPr lang="en-US" sz="1588"/>
          </a:p>
        </p:txBody>
      </p:sp>
      <p:sp>
        <p:nvSpPr>
          <p:cNvPr id="23" name="Rectangle 22"/>
          <p:cNvSpPr/>
          <p:nvPr/>
        </p:nvSpPr>
        <p:spPr>
          <a:xfrm>
            <a:off x="7613687" y="-411651"/>
            <a:ext cx="2928769" cy="330201"/>
          </a:xfrm>
          <a:prstGeom prst="rect">
            <a:avLst/>
          </a:prstGeom>
          <a:noFill/>
          <a:ln>
            <a:solidFill>
              <a:srgbClr val="E2E2E2"/>
            </a:solidFill>
          </a:ln>
        </p:spPr>
        <p:style>
          <a:lnRef idx="2">
            <a:schemeClr val="accent1">
              <a:shade val="50000"/>
            </a:schemeClr>
          </a:lnRef>
          <a:fillRef idx="1">
            <a:schemeClr val="accent1"/>
          </a:fillRef>
          <a:effectRef idx="0">
            <a:schemeClr val="accent1"/>
          </a:effectRef>
          <a:fontRef idx="minor">
            <a:schemeClr val="lt1"/>
          </a:fontRef>
        </p:style>
        <p:txBody>
          <a:bodyPr lIns="89896" tIns="44948" rIns="89896" bIns="44948" spcCol="0" rtlCol="0" anchor="ctr"/>
          <a:lstStyle/>
          <a:p>
            <a:pPr algn="ctr"/>
            <a:endParaRPr lang="en-US" sz="1588"/>
          </a:p>
        </p:txBody>
      </p:sp>
      <p:pic>
        <p:nvPicPr>
          <p:cNvPr id="39" name="Picture 38"/>
          <p:cNvPicPr>
            <a:picLocks noChangeAspect="1"/>
          </p:cNvPicPr>
          <p:nvPr/>
        </p:nvPicPr>
        <p:blipFill rotWithShape="1">
          <a:blip r:embed="rId3">
            <a:extLst>
              <a:ext uri="{28A0092B-C50C-407E-A947-70E740481C1C}">
                <a14:useLocalDpi xmlns:a14="http://schemas.microsoft.com/office/drawing/2010/main" val="0"/>
              </a:ext>
            </a:extLst>
          </a:blip>
          <a:srcRect l="44489" t="21389" r="-107" b="74132"/>
          <a:stretch/>
        </p:blipFill>
        <p:spPr>
          <a:xfrm>
            <a:off x="1682826" y="87435"/>
            <a:ext cx="2957026" cy="245152"/>
          </a:xfrm>
          <a:prstGeom prst="rect">
            <a:avLst/>
          </a:prstGeom>
        </p:spPr>
      </p:pic>
      <p:pic>
        <p:nvPicPr>
          <p:cNvPr id="115" name="Picture 114"/>
          <p:cNvPicPr/>
          <p:nvPr/>
        </p:nvPicPr>
        <p:blipFill>
          <a:blip r:embed="rId4">
            <a:extLst>
              <a:ext uri="{28A0092B-C50C-407E-A947-70E740481C1C}">
                <a14:useLocalDpi xmlns:a14="http://schemas.microsoft.com/office/drawing/2010/main" val="0"/>
              </a:ext>
            </a:extLst>
          </a:blip>
          <a:srcRect/>
          <a:stretch>
            <a:fillRect/>
          </a:stretch>
        </p:blipFill>
        <p:spPr bwMode="auto">
          <a:xfrm>
            <a:off x="1658470" y="501472"/>
            <a:ext cx="8883985" cy="5797728"/>
          </a:xfrm>
          <a:prstGeom prst="rect">
            <a:avLst/>
          </a:prstGeom>
          <a:noFill/>
        </p:spPr>
      </p:pic>
    </p:spTree>
    <p:extLst>
      <p:ext uri="{BB962C8B-B14F-4D97-AF65-F5344CB8AC3E}">
        <p14:creationId xmlns:p14="http://schemas.microsoft.com/office/powerpoint/2010/main" val="27434175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0456" y="289142"/>
            <a:ext cx="9523847" cy="671116"/>
          </a:xfrm>
        </p:spPr>
        <p:txBody>
          <a:bodyPr/>
          <a:lstStyle/>
          <a:p>
            <a:r>
              <a:rPr lang="en-US" dirty="0" smtClean="0"/>
              <a:t>HUB Complete for Small Business </a:t>
            </a:r>
            <a:r>
              <a:rPr lang="en-US" dirty="0" smtClean="0">
                <a:hlinkClick r:id="rId3"/>
              </a:rPr>
              <a:t>www.hubinternational.com/hubcompletebenefits</a:t>
            </a:r>
            <a:r>
              <a:rPr lang="en-US" dirty="0" smtClean="0"/>
              <a:t> </a:t>
            </a:r>
            <a:endParaRPr lang="en-US" dirty="0"/>
          </a:p>
        </p:txBody>
      </p:sp>
      <p:pic>
        <p:nvPicPr>
          <p:cNvPr id="5" name="Picture 4"/>
          <p:cNvPicPr>
            <a:picLocks noChangeAspect="1"/>
          </p:cNvPicPr>
          <p:nvPr/>
        </p:nvPicPr>
        <p:blipFill>
          <a:blip r:embed="rId4"/>
          <a:stretch>
            <a:fillRect/>
          </a:stretch>
        </p:blipFill>
        <p:spPr>
          <a:xfrm>
            <a:off x="600456" y="1247774"/>
            <a:ext cx="5394398" cy="4706147"/>
          </a:xfrm>
          <a:prstGeom prst="rect">
            <a:avLst/>
          </a:prstGeom>
        </p:spPr>
      </p:pic>
      <p:pic>
        <p:nvPicPr>
          <p:cNvPr id="6" name="Picture 5"/>
          <p:cNvPicPr>
            <a:picLocks noChangeAspect="1"/>
          </p:cNvPicPr>
          <p:nvPr/>
        </p:nvPicPr>
        <p:blipFill rotWithShape="1">
          <a:blip r:embed="rId5"/>
          <a:srcRect t="616" b="1097"/>
          <a:stretch/>
        </p:blipFill>
        <p:spPr>
          <a:xfrm>
            <a:off x="6169500" y="1280160"/>
            <a:ext cx="5344794" cy="5173980"/>
          </a:xfrm>
          <a:prstGeom prst="rect">
            <a:avLst/>
          </a:prstGeom>
        </p:spPr>
      </p:pic>
    </p:spTree>
    <p:extLst>
      <p:ext uri="{BB962C8B-B14F-4D97-AF65-F5344CB8AC3E}">
        <p14:creationId xmlns:p14="http://schemas.microsoft.com/office/powerpoint/2010/main" val="2299728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Employee Benefits for Groups with Existing Coverage</a:t>
            </a:r>
            <a:endParaRPr lang="en-US" dirty="0"/>
          </a:p>
        </p:txBody>
      </p:sp>
      <p:sp>
        <p:nvSpPr>
          <p:cNvPr id="3" name="Content Placeholder 2"/>
          <p:cNvSpPr>
            <a:spLocks noGrp="1"/>
          </p:cNvSpPr>
          <p:nvPr>
            <p:ph idx="1"/>
          </p:nvPr>
        </p:nvSpPr>
        <p:spPr>
          <a:xfrm>
            <a:off x="607536" y="1380780"/>
            <a:ext cx="10894463" cy="4970859"/>
          </a:xfrm>
        </p:spPr>
        <p:txBody>
          <a:bodyPr/>
          <a:lstStyle/>
          <a:p>
            <a:r>
              <a:rPr lang="en-US" dirty="0" smtClean="0"/>
              <a:t>Complete a Benefit Plan Review in order to identify Benefit Strategies and work with you to find a solution</a:t>
            </a:r>
          </a:p>
        </p:txBody>
      </p:sp>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294" y="5747897"/>
            <a:ext cx="3942018" cy="1110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3"/>
          <p:cNvGrpSpPr>
            <a:grpSpLocks/>
          </p:cNvGrpSpPr>
          <p:nvPr/>
        </p:nvGrpSpPr>
        <p:grpSpPr bwMode="auto">
          <a:xfrm>
            <a:off x="2185626" y="3479180"/>
            <a:ext cx="7114479" cy="1967937"/>
            <a:chOff x="95160230" y="109234787"/>
            <a:chExt cx="4442669" cy="801667"/>
          </a:xfrm>
        </p:grpSpPr>
        <p:sp>
          <p:nvSpPr>
            <p:cNvPr id="6" name="AutoShape 4"/>
            <p:cNvSpPr>
              <a:spLocks noChangeArrowheads="1"/>
            </p:cNvSpPr>
            <p:nvPr/>
          </p:nvSpPr>
          <p:spPr bwMode="auto">
            <a:xfrm>
              <a:off x="98368459" y="109234788"/>
              <a:ext cx="1234440" cy="801666"/>
            </a:xfrm>
            <a:prstGeom prst="homePlate">
              <a:avLst>
                <a:gd name="adj" fmla="val 38496"/>
              </a:avLst>
            </a:prstGeom>
            <a:solidFill>
              <a:srgbClr val="167BD4"/>
            </a:solidFill>
            <a:ln w="19050" algn="in">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smtClean="0">
                <a:ln>
                  <a:noFill/>
                </a:ln>
                <a:solidFill>
                  <a:srgbClr val="FFFFFF"/>
                </a:solidFill>
                <a:effectLst/>
                <a:latin typeface="Helvetic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000" dirty="0">
                <a:solidFill>
                  <a:srgbClr val="FFFFFF"/>
                </a:solidFill>
                <a:latin typeface="Helvetic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smtClean="0">
                <a:ln>
                  <a:noFill/>
                </a:ln>
                <a:solidFill>
                  <a:srgbClr val="FFFFFF"/>
                </a:solidFill>
                <a:effectLst/>
                <a:latin typeface="Helvetic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000" dirty="0">
                <a:solidFill>
                  <a:srgbClr val="FFFFFF"/>
                </a:solidFill>
                <a:latin typeface="Helvetic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000" dirty="0">
                <a:solidFill>
                  <a:srgbClr val="FFFFFF"/>
                </a:solidFill>
                <a:latin typeface="Helvetic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FFFFFF"/>
                  </a:solidFill>
                  <a:effectLst/>
                  <a:latin typeface="Helvetica" panose="020B0604020202020204" pitchFamily="34" charset="0"/>
                </a:rPr>
                <a:t>      Deliver / Execute Value</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7" name="AutoShape 5"/>
            <p:cNvSpPr>
              <a:spLocks noChangeArrowheads="1"/>
            </p:cNvSpPr>
            <p:nvPr/>
          </p:nvSpPr>
          <p:spPr bwMode="auto">
            <a:xfrm>
              <a:off x="97299049" y="109234788"/>
              <a:ext cx="1234440" cy="801666"/>
            </a:xfrm>
            <a:prstGeom prst="homePlate">
              <a:avLst>
                <a:gd name="adj" fmla="val 38496"/>
              </a:avLst>
            </a:prstGeom>
            <a:solidFill>
              <a:srgbClr val="167BD4"/>
            </a:solidFill>
            <a:ln w="19050" algn="in">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smtClean="0">
                <a:ln>
                  <a:noFill/>
                </a:ln>
                <a:solidFill>
                  <a:srgbClr val="FFFFFF"/>
                </a:solidFill>
                <a:effectLst/>
                <a:latin typeface="Helvetic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000" dirty="0">
                <a:solidFill>
                  <a:srgbClr val="FFFFFF"/>
                </a:solidFill>
                <a:latin typeface="Helvetic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smtClean="0">
                <a:ln>
                  <a:noFill/>
                </a:ln>
                <a:solidFill>
                  <a:srgbClr val="FFFFFF"/>
                </a:solidFill>
                <a:effectLst/>
                <a:latin typeface="Helvetic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000" dirty="0">
                <a:solidFill>
                  <a:srgbClr val="FFFFFF"/>
                </a:solidFill>
                <a:latin typeface="Helvetic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smtClean="0">
                <a:ln>
                  <a:noFill/>
                </a:ln>
                <a:solidFill>
                  <a:srgbClr val="FFFFFF"/>
                </a:solidFill>
                <a:effectLst/>
                <a:latin typeface="Helvetic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000" dirty="0">
                  <a:solidFill>
                    <a:srgbClr val="FFFFFF"/>
                  </a:solidFill>
                  <a:latin typeface="Helvetica" panose="020B0604020202020204" pitchFamily="34" charset="0"/>
                </a:rPr>
                <a:t> </a:t>
              </a:r>
              <a:r>
                <a:rPr lang="en-US" altLang="en-US" sz="1000" dirty="0" smtClean="0">
                  <a:solidFill>
                    <a:srgbClr val="FFFFFF"/>
                  </a:solidFill>
                  <a:latin typeface="Helvetica" panose="020B0604020202020204" pitchFamily="34" charset="0"/>
                </a:rPr>
                <a:t>      </a:t>
              </a:r>
              <a:r>
                <a:rPr kumimoji="0" lang="en-US" altLang="en-US" sz="1000" b="0" i="0" u="none" strike="noStrike" cap="none" normalizeH="0" baseline="0" dirty="0" smtClean="0">
                  <a:ln>
                    <a:noFill/>
                  </a:ln>
                  <a:solidFill>
                    <a:srgbClr val="FFFFFF"/>
                  </a:solidFill>
                  <a:effectLst/>
                  <a:latin typeface="Helvetica" panose="020B0604020202020204" pitchFamily="34" charset="0"/>
                </a:rPr>
                <a:t>Develop Strategy</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8" name="AutoShape 6"/>
            <p:cNvSpPr>
              <a:spLocks noChangeArrowheads="1"/>
            </p:cNvSpPr>
            <p:nvPr/>
          </p:nvSpPr>
          <p:spPr bwMode="auto">
            <a:xfrm>
              <a:off x="96229640" y="109234787"/>
              <a:ext cx="1234440" cy="801666"/>
            </a:xfrm>
            <a:prstGeom prst="homePlate">
              <a:avLst>
                <a:gd name="adj" fmla="val 38496"/>
              </a:avLst>
            </a:prstGeom>
            <a:solidFill>
              <a:srgbClr val="167BD4"/>
            </a:solidFill>
            <a:ln w="19050" algn="in">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smtClean="0">
                <a:ln>
                  <a:noFill/>
                </a:ln>
                <a:solidFill>
                  <a:srgbClr val="FFFFFF"/>
                </a:solidFill>
                <a:effectLst/>
                <a:latin typeface="Helvetic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000" dirty="0">
                <a:solidFill>
                  <a:srgbClr val="FFFFFF"/>
                </a:solidFill>
                <a:latin typeface="Helvetic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smtClean="0">
                <a:ln>
                  <a:noFill/>
                </a:ln>
                <a:solidFill>
                  <a:srgbClr val="FFFFFF"/>
                </a:solidFill>
                <a:effectLst/>
                <a:latin typeface="Helvetic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000" dirty="0">
                <a:solidFill>
                  <a:srgbClr val="FFFFFF"/>
                </a:solidFill>
                <a:latin typeface="Helvetic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FFFFFF"/>
                  </a:solidFill>
                  <a:effectLst/>
                  <a:latin typeface="Helvetica" panose="020B0604020202020204" pitchFamily="34" charset="0"/>
                </a:rPr>
                <a:t>Collect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FFFFFF"/>
                  </a:solidFill>
                  <a:effectLst/>
                  <a:latin typeface="Helvetica" panose="020B0604020202020204" pitchFamily="34" charset="0"/>
                </a:rPr>
                <a:t>Current Plan Info</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9" name="AutoShape 7"/>
            <p:cNvSpPr>
              <a:spLocks noChangeArrowheads="1"/>
            </p:cNvSpPr>
            <p:nvPr/>
          </p:nvSpPr>
          <p:spPr bwMode="auto">
            <a:xfrm>
              <a:off x="95160230" y="109234787"/>
              <a:ext cx="1234440" cy="801666"/>
            </a:xfrm>
            <a:prstGeom prst="homePlate">
              <a:avLst>
                <a:gd name="adj" fmla="val 38496"/>
              </a:avLst>
            </a:prstGeom>
            <a:solidFill>
              <a:srgbClr val="F0B937"/>
            </a:solidFill>
            <a:ln w="19050" algn="in">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smtClean="0">
                <a:ln>
                  <a:noFill/>
                </a:ln>
                <a:solidFill>
                  <a:srgbClr val="FFFFFF"/>
                </a:solidFill>
                <a:effectLst/>
                <a:latin typeface="Helvetic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000" dirty="0">
                <a:solidFill>
                  <a:srgbClr val="FFFFFF"/>
                </a:solidFill>
                <a:latin typeface="Helvetic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smtClean="0">
                <a:ln>
                  <a:noFill/>
                </a:ln>
                <a:solidFill>
                  <a:srgbClr val="FFFFFF"/>
                </a:solidFill>
                <a:effectLst/>
                <a:latin typeface="Helvetic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000" dirty="0">
                <a:solidFill>
                  <a:srgbClr val="FFFFFF"/>
                </a:solidFill>
                <a:latin typeface="Helvetic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FFFFFF"/>
                  </a:solidFill>
                  <a:effectLst/>
                  <a:latin typeface="Helvetica" panose="020B0604020202020204" pitchFamily="34" charset="0"/>
                </a:rPr>
                <a:t>AOR/ATR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FFFFFF"/>
                  </a:solidFill>
                  <a:effectLst/>
                  <a:latin typeface="Helvetica" panose="020B0604020202020204" pitchFamily="34" charset="0"/>
                </a:rPr>
                <a:t>Transfer</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2875666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This To-GO</a:t>
            </a:r>
            <a:endParaRPr lang="en-US" dirty="0"/>
          </a:p>
        </p:txBody>
      </p:sp>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9982" y="5709922"/>
            <a:ext cx="3942018" cy="1110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Grp="1" noChangeAspect="1" noChangeArrowheads="1"/>
          </p:cNvPicPr>
          <p:nvPr>
            <p:ph idx="1"/>
          </p:nvPr>
        </p:nvPicPr>
        <p:blipFill rotWithShape="1">
          <a:blip r:embed="rId4" cstate="print"/>
          <a:srcRect l="24817" t="25321"/>
          <a:stretch/>
        </p:blipFill>
        <p:spPr bwMode="auto">
          <a:xfrm>
            <a:off x="3393440" y="2267663"/>
            <a:ext cx="4744720" cy="3442259"/>
          </a:xfrm>
          <a:prstGeom prst="rect">
            <a:avLst/>
          </a:prstGeom>
          <a:noFill/>
          <a:ln w="9525">
            <a:noFill/>
            <a:miter lim="800000"/>
            <a:headEnd/>
            <a:tailEnd/>
          </a:ln>
          <a:effectLst/>
        </p:spPr>
      </p:pic>
      <p:sp>
        <p:nvSpPr>
          <p:cNvPr id="6" name="Rectangle 5"/>
          <p:cNvSpPr/>
          <p:nvPr/>
        </p:nvSpPr>
        <p:spPr>
          <a:xfrm>
            <a:off x="2717800" y="1357701"/>
            <a:ext cx="6096000" cy="646331"/>
          </a:xfrm>
          <a:prstGeom prst="rect">
            <a:avLst/>
          </a:prstGeom>
        </p:spPr>
        <p:txBody>
          <a:bodyPr>
            <a:spAutoFit/>
          </a:bodyPr>
          <a:lstStyle/>
          <a:p>
            <a:pPr algn="ctr"/>
            <a:r>
              <a:rPr lang="en-CA" dirty="0"/>
              <a:t>I’d like you to take the following from this presentation, if you get nothing else out of it…</a:t>
            </a:r>
          </a:p>
        </p:txBody>
      </p:sp>
    </p:spTree>
    <p:extLst>
      <p:ext uri="{BB962C8B-B14F-4D97-AF65-F5344CB8AC3E}">
        <p14:creationId xmlns:p14="http://schemas.microsoft.com/office/powerpoint/2010/main" val="40577927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pPr marL="0" indent="0" algn="ctr">
              <a:spcAft>
                <a:spcPts val="0"/>
              </a:spcAft>
              <a:buNone/>
            </a:pPr>
            <a:r>
              <a:rPr lang="en-US" dirty="0" smtClean="0">
                <a:solidFill>
                  <a:schemeClr val="tx1"/>
                </a:solidFill>
                <a:latin typeface="Arial"/>
                <a:ea typeface="Calibri"/>
                <a:cs typeface="Times New Roman"/>
              </a:rPr>
              <a:t>For any additional information regarding Group Benefits contact </a:t>
            </a:r>
          </a:p>
          <a:p>
            <a:pPr marL="0" indent="0" algn="ctr">
              <a:spcAft>
                <a:spcPts val="0"/>
              </a:spcAft>
              <a:buNone/>
            </a:pPr>
            <a:endParaRPr lang="en-US" sz="4000" dirty="0" smtClean="0">
              <a:solidFill>
                <a:schemeClr val="tx1"/>
              </a:solidFill>
              <a:latin typeface="Arial"/>
              <a:ea typeface="Calibri"/>
              <a:cs typeface="Times New Roman"/>
            </a:endParaRPr>
          </a:p>
          <a:p>
            <a:pPr marL="0" indent="0">
              <a:lnSpc>
                <a:spcPct val="90000"/>
              </a:lnSpc>
              <a:spcBef>
                <a:spcPct val="0"/>
              </a:spcBef>
              <a:spcAft>
                <a:spcPts val="0"/>
              </a:spcAft>
              <a:buNone/>
            </a:pPr>
            <a:r>
              <a:rPr lang="en-US" sz="3000" dirty="0" smtClean="0">
                <a:solidFill>
                  <a:srgbClr val="0678D5"/>
                </a:solidFill>
              </a:rPr>
              <a:t>				   Leanne Willie</a:t>
            </a:r>
          </a:p>
          <a:p>
            <a:pPr marL="0" indent="0">
              <a:lnSpc>
                <a:spcPct val="90000"/>
              </a:lnSpc>
              <a:spcBef>
                <a:spcPct val="0"/>
              </a:spcBef>
              <a:spcAft>
                <a:spcPts val="0"/>
              </a:spcAft>
              <a:buNone/>
            </a:pPr>
            <a:r>
              <a:rPr lang="en-US" sz="3000" dirty="0">
                <a:solidFill>
                  <a:srgbClr val="0678D5"/>
                </a:solidFill>
              </a:rPr>
              <a:t>	</a:t>
            </a:r>
            <a:r>
              <a:rPr lang="en-US" sz="3000" dirty="0" smtClean="0">
                <a:solidFill>
                  <a:srgbClr val="0678D5"/>
                </a:solidFill>
              </a:rPr>
              <a:t>	</a:t>
            </a:r>
            <a:r>
              <a:rPr lang="en-US" sz="3000" dirty="0">
                <a:solidFill>
                  <a:srgbClr val="0678D5"/>
                </a:solidFill>
              </a:rPr>
              <a:t> </a:t>
            </a:r>
            <a:r>
              <a:rPr lang="en-US" sz="3000" dirty="0" smtClean="0">
                <a:solidFill>
                  <a:srgbClr val="0678D5"/>
                </a:solidFill>
              </a:rPr>
              <a:t>        Employee Benefits Consultant </a:t>
            </a:r>
            <a:endParaRPr lang="en-US" sz="3000" dirty="0">
              <a:solidFill>
                <a:srgbClr val="0678D5"/>
              </a:solidFill>
            </a:endParaRPr>
          </a:p>
          <a:p>
            <a:pPr marL="0" indent="0" algn="ctr">
              <a:spcAft>
                <a:spcPts val="0"/>
              </a:spcAft>
              <a:buNone/>
            </a:pPr>
            <a:r>
              <a:rPr lang="en-US" dirty="0" smtClean="0">
                <a:solidFill>
                  <a:srgbClr val="666666"/>
                </a:solidFill>
                <a:latin typeface="Arial"/>
                <a:ea typeface="Calibri"/>
                <a:cs typeface="Times New Roman"/>
              </a:rPr>
              <a:t>Office</a:t>
            </a:r>
            <a:r>
              <a:rPr lang="en-US" dirty="0">
                <a:solidFill>
                  <a:srgbClr val="666666"/>
                </a:solidFill>
                <a:latin typeface="Arial"/>
                <a:ea typeface="Calibri"/>
                <a:cs typeface="Times New Roman"/>
              </a:rPr>
              <a:t>: 1-204-984-9464</a:t>
            </a:r>
            <a:endParaRPr lang="en-US" sz="3600" dirty="0">
              <a:latin typeface="Calibri"/>
              <a:ea typeface="Calibri"/>
              <a:cs typeface="Times New Roman"/>
            </a:endParaRPr>
          </a:p>
          <a:p>
            <a:pPr marL="0" indent="0" algn="ctr">
              <a:spcAft>
                <a:spcPts val="0"/>
              </a:spcAft>
              <a:buNone/>
            </a:pPr>
            <a:r>
              <a:rPr lang="fr-FR" dirty="0">
                <a:solidFill>
                  <a:srgbClr val="666666"/>
                </a:solidFill>
                <a:latin typeface="Arial"/>
                <a:ea typeface="Calibri"/>
                <a:cs typeface="Times New Roman"/>
              </a:rPr>
              <a:t>Fax: </a:t>
            </a:r>
            <a:r>
              <a:rPr lang="fr-FR" dirty="0" smtClean="0">
                <a:solidFill>
                  <a:srgbClr val="666666"/>
                </a:solidFill>
                <a:latin typeface="Arial"/>
                <a:ea typeface="Calibri"/>
                <a:cs typeface="Times New Roman"/>
              </a:rPr>
              <a:t>204-984-9460 </a:t>
            </a:r>
            <a:endParaRPr lang="en-US" sz="3600" dirty="0">
              <a:latin typeface="Calibri"/>
              <a:ea typeface="Calibri"/>
              <a:cs typeface="Times New Roman"/>
            </a:endParaRPr>
          </a:p>
          <a:p>
            <a:pPr marL="0" indent="0" algn="ctr">
              <a:spcAft>
                <a:spcPts val="0"/>
              </a:spcAft>
              <a:buNone/>
            </a:pPr>
            <a:r>
              <a:rPr lang="fr-FR" u="sng" dirty="0" smtClean="0">
                <a:solidFill>
                  <a:srgbClr val="3399FF"/>
                </a:solidFill>
                <a:latin typeface="Arial"/>
                <a:ea typeface="Calibri"/>
                <a:cs typeface="Times New Roman"/>
                <a:hlinkClick r:id="rId2"/>
              </a:rPr>
              <a:t>sbcomplete@hubinternational.com</a:t>
            </a:r>
            <a:endParaRPr lang="fr-FR" u="sng" dirty="0" smtClean="0">
              <a:solidFill>
                <a:srgbClr val="3399FF"/>
              </a:solidFill>
              <a:latin typeface="Arial"/>
              <a:ea typeface="Calibri"/>
              <a:cs typeface="Times New Roman"/>
            </a:endParaRPr>
          </a:p>
          <a:p>
            <a:pPr marL="0" indent="0" algn="ctr">
              <a:spcAft>
                <a:spcPts val="0"/>
              </a:spcAft>
              <a:buNone/>
            </a:pPr>
            <a:r>
              <a:rPr lang="fr-FR" u="sng" dirty="0" smtClean="0">
                <a:solidFill>
                  <a:srgbClr val="3399FF"/>
                </a:solidFill>
                <a:latin typeface="Arial"/>
                <a:ea typeface="Calibri"/>
                <a:cs typeface="Times New Roman"/>
                <a:hlinkClick r:id="rId3"/>
              </a:rPr>
              <a:t>www.hubnunavut.com</a:t>
            </a:r>
            <a:r>
              <a:rPr lang="fr-FR" u="sng" dirty="0" smtClean="0">
                <a:solidFill>
                  <a:srgbClr val="3399FF"/>
                </a:solidFill>
                <a:latin typeface="Arial"/>
                <a:ea typeface="Calibri"/>
                <a:cs typeface="Times New Roman"/>
              </a:rPr>
              <a:t> </a:t>
            </a:r>
          </a:p>
          <a:p>
            <a:pPr marL="0" indent="0" algn="ctr">
              <a:spcAft>
                <a:spcPts val="0"/>
              </a:spcAft>
              <a:buNone/>
            </a:pPr>
            <a:endParaRPr lang="en-US" sz="3600" dirty="0">
              <a:latin typeface="Calibri"/>
              <a:ea typeface="Calibri"/>
              <a:cs typeface="Times New Roman"/>
            </a:endParaRPr>
          </a:p>
        </p:txBody>
      </p:sp>
      <p:pic>
        <p:nvPicPr>
          <p:cNvPr id="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9982" y="5709922"/>
            <a:ext cx="3942018" cy="1110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82031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a:solidFill>
                  <a:srgbClr val="0678D5"/>
                </a:solidFill>
              </a:rPr>
              <a:t>Agenda</a:t>
            </a:r>
          </a:p>
        </p:txBody>
      </p:sp>
      <p:sp>
        <p:nvSpPr>
          <p:cNvPr id="3" name="TextBox 2"/>
          <p:cNvSpPr txBox="1"/>
          <p:nvPr/>
        </p:nvSpPr>
        <p:spPr>
          <a:xfrm>
            <a:off x="702000" y="2266627"/>
            <a:ext cx="7244571" cy="2800767"/>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latin typeface="Helvetica" charset="0"/>
                <a:ea typeface="Helvetica" charset="0"/>
                <a:cs typeface="Helvetica" charset="0"/>
              </a:rPr>
              <a:t>About HUB</a:t>
            </a:r>
          </a:p>
          <a:p>
            <a:pPr marL="285750" indent="-285750">
              <a:buFont typeface="Arial" panose="020B0604020202020204" pitchFamily="34" charset="0"/>
              <a:buChar char="•"/>
            </a:pPr>
            <a:endParaRPr lang="en-US" sz="1600" dirty="0">
              <a:latin typeface="Helvetica" charset="0"/>
              <a:ea typeface="Helvetica" charset="0"/>
              <a:cs typeface="Helvetica" charset="0"/>
            </a:endParaRPr>
          </a:p>
          <a:p>
            <a:pPr marL="285750" indent="-285750">
              <a:buFont typeface="Arial" panose="020B0604020202020204" pitchFamily="34" charset="0"/>
              <a:buChar char="•"/>
            </a:pPr>
            <a:r>
              <a:rPr lang="en-US" sz="1600" dirty="0" smtClean="0">
                <a:latin typeface="Helvetica" charset="0"/>
                <a:ea typeface="Helvetica" charset="0"/>
                <a:cs typeface="Helvetica" charset="0"/>
              </a:rPr>
              <a:t>Your HUB Employee Benefits Team</a:t>
            </a:r>
          </a:p>
          <a:p>
            <a:pPr marL="285750" indent="-285750">
              <a:buFont typeface="Arial" panose="020B0604020202020204" pitchFamily="34" charset="0"/>
              <a:buChar char="•"/>
            </a:pPr>
            <a:endParaRPr lang="en-US" sz="1600" dirty="0" smtClean="0">
              <a:latin typeface="Helvetica" charset="0"/>
              <a:ea typeface="Helvetica" charset="0"/>
              <a:cs typeface="Helvetica" charset="0"/>
            </a:endParaRPr>
          </a:p>
          <a:p>
            <a:pPr marL="285750" indent="-285750">
              <a:buFont typeface="Arial" panose="020B0604020202020204" pitchFamily="34" charset="0"/>
              <a:buChar char="•"/>
            </a:pPr>
            <a:r>
              <a:rPr lang="en-US" sz="1600" dirty="0" smtClean="0">
                <a:latin typeface="Helvetica" charset="0"/>
                <a:ea typeface="Helvetica" charset="0"/>
                <a:cs typeface="Helvetica" charset="0"/>
              </a:rPr>
              <a:t>Employee Benefits Overview</a:t>
            </a:r>
          </a:p>
          <a:p>
            <a:endParaRPr lang="en-US" sz="1600" dirty="0" smtClean="0">
              <a:latin typeface="Helvetica" charset="0"/>
              <a:ea typeface="Helvetica" charset="0"/>
              <a:cs typeface="Helvetica" charset="0"/>
            </a:endParaRPr>
          </a:p>
          <a:p>
            <a:pPr marL="285750" indent="-285750">
              <a:buFont typeface="Arial" panose="020B0604020202020204" pitchFamily="34" charset="0"/>
              <a:buChar char="•"/>
            </a:pPr>
            <a:r>
              <a:rPr lang="en-US" sz="1600" dirty="0" smtClean="0">
                <a:latin typeface="Helvetica" charset="0"/>
                <a:ea typeface="Helvetica" charset="0"/>
                <a:cs typeface="Helvetica" charset="0"/>
              </a:rPr>
              <a:t>HUB Complete Program</a:t>
            </a:r>
          </a:p>
          <a:p>
            <a:endParaRPr lang="en-US" sz="1600" dirty="0" smtClean="0">
              <a:latin typeface="Helvetica" charset="0"/>
              <a:ea typeface="Helvetica" charset="0"/>
              <a:cs typeface="Helvetica" charset="0"/>
            </a:endParaRPr>
          </a:p>
          <a:p>
            <a:pPr marL="285750" indent="-285750">
              <a:buFont typeface="Arial" panose="020B0604020202020204" pitchFamily="34" charset="0"/>
              <a:buChar char="•"/>
            </a:pPr>
            <a:r>
              <a:rPr lang="en-US" sz="1600" dirty="0" smtClean="0">
                <a:latin typeface="Helvetica" charset="0"/>
                <a:ea typeface="Helvetica" charset="0"/>
                <a:cs typeface="Helvetica" charset="0"/>
              </a:rPr>
              <a:t>Questions </a:t>
            </a:r>
            <a:endParaRPr lang="en-US" sz="1600" b="1" dirty="0" smtClean="0">
              <a:latin typeface="Helvetica" charset="0"/>
              <a:ea typeface="Helvetica" charset="0"/>
              <a:cs typeface="Helvetica" charset="0"/>
            </a:endParaRPr>
          </a:p>
          <a:p>
            <a:pPr lvl="2"/>
            <a:endParaRPr lang="en-US" sz="1600" b="1" dirty="0" smtClean="0">
              <a:latin typeface="Helvetica" charset="0"/>
              <a:ea typeface="Helvetica" charset="0"/>
              <a:cs typeface="Helvetica" charset="0"/>
            </a:endParaRPr>
          </a:p>
          <a:p>
            <a:pPr marL="285750" indent="-285750">
              <a:buFont typeface="Arial" panose="020B0604020202020204" pitchFamily="34" charset="0"/>
              <a:buChar char="•"/>
            </a:pPr>
            <a:r>
              <a:rPr lang="en-US" sz="1600" dirty="0" smtClean="0">
                <a:latin typeface="Helvetica" charset="0"/>
                <a:ea typeface="Helvetica" charset="0"/>
                <a:cs typeface="Helvetica" charset="0"/>
              </a:rPr>
              <a:t>Contact Information </a:t>
            </a:r>
            <a:endParaRPr lang="en-US" sz="1600" dirty="0">
              <a:latin typeface="Helvetica" charset="0"/>
              <a:ea typeface="Helvetica" charset="0"/>
              <a:cs typeface="Helvetica" charset="0"/>
            </a:endParaRPr>
          </a:p>
        </p:txBody>
      </p:sp>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9982" y="5747897"/>
            <a:ext cx="3942018" cy="1110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72780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54626" y="5208180"/>
            <a:ext cx="7327900" cy="1066474"/>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7000" b="1" i="0" kern="1200" baseline="0">
                <a:solidFill>
                  <a:schemeClr val="bg1"/>
                </a:solidFill>
                <a:latin typeface="Helvetica" charset="0"/>
                <a:ea typeface="Helvetica" charset="0"/>
                <a:cs typeface="Helvetic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000" b="1" i="0" u="none" strike="noStrike" kern="1200" cap="none" spc="0" normalizeH="0" baseline="0" noProof="0" dirty="0" smtClean="0">
                <a:ln>
                  <a:noFill/>
                </a:ln>
                <a:solidFill>
                  <a:srgbClr val="FFFFFF"/>
                </a:solidFill>
                <a:effectLst/>
                <a:uLnTx/>
                <a:uFillTx/>
                <a:latin typeface="Helvetica" charset="0"/>
                <a:ea typeface="Helvetica" charset="0"/>
                <a:cs typeface="Helvetica" charset="0"/>
              </a:rPr>
              <a:t>Let’s get started!</a:t>
            </a:r>
            <a:endParaRPr kumimoji="0" lang="en-US" sz="7000" b="1" i="0" u="none" strike="noStrike" kern="1200" cap="none" spc="0" normalizeH="0" baseline="0" noProof="0" dirty="0">
              <a:ln>
                <a:noFill/>
              </a:ln>
              <a:solidFill>
                <a:srgbClr val="FFFFFF"/>
              </a:solidFill>
              <a:effectLst/>
              <a:uLnTx/>
              <a:uFillTx/>
              <a:latin typeface="Helvetica" charset="0"/>
              <a:ea typeface="Helvetica" charset="0"/>
              <a:cs typeface="Helvetica" charset="0"/>
            </a:endParaRPr>
          </a:p>
        </p:txBody>
      </p:sp>
      <p:sp>
        <p:nvSpPr>
          <p:cNvPr id="3" name="Text Placeholder 2"/>
          <p:cNvSpPr>
            <a:spLocks noGrp="1"/>
          </p:cNvSpPr>
          <p:nvPr>
            <p:ph type="body" sz="quarter" idx="12"/>
          </p:nvPr>
        </p:nvSpPr>
        <p:spPr>
          <a:xfrm>
            <a:off x="685800" y="3494865"/>
            <a:ext cx="7327900" cy="2925600"/>
          </a:xfrm>
        </p:spPr>
        <p:txBody>
          <a:bodyPr/>
          <a:lstStyle>
            <a:lvl1pPr marL="0" indent="0">
              <a:buNone/>
              <a:defRPr sz="1800">
                <a:solidFill>
                  <a:srgbClr val="F3B921"/>
                </a:solidFill>
              </a:defRPr>
            </a:lvl1pPr>
            <a:lvl2pPr marL="457200" indent="0">
              <a:buNone/>
              <a:defRPr sz="1800">
                <a:solidFill>
                  <a:srgbClr val="F3B921"/>
                </a:solidFill>
              </a:defRPr>
            </a:lvl2pPr>
            <a:lvl3pPr marL="914400" indent="0">
              <a:buNone/>
              <a:defRPr sz="1800">
                <a:solidFill>
                  <a:srgbClr val="F3B921"/>
                </a:solidFill>
              </a:defRPr>
            </a:lvl3pPr>
            <a:lvl4pPr marL="914400" indent="0">
              <a:buNone/>
              <a:defRPr sz="1800">
                <a:solidFill>
                  <a:srgbClr val="F3B921"/>
                </a:solidFill>
              </a:defRPr>
            </a:lvl4pPr>
            <a:lvl5pPr marL="914400" indent="0">
              <a:buNone/>
              <a:defRPr sz="1800">
                <a:solidFill>
                  <a:srgbClr val="F3B921"/>
                </a:solidFill>
              </a:defRPr>
            </a:lvl5pPr>
          </a:lstStyle>
          <a:p>
            <a:pPr lvl="0"/>
            <a:r>
              <a:rPr lang="en-US" sz="3200" dirty="0" smtClean="0">
                <a:solidFill>
                  <a:srgbClr val="F0B937"/>
                </a:solidFill>
              </a:rPr>
              <a:t>Together, we’ll tailor a solution to address the issues today and in the future</a:t>
            </a:r>
          </a:p>
        </p:txBody>
      </p:sp>
    </p:spTree>
    <p:extLst>
      <p:ext uri="{BB962C8B-B14F-4D97-AF65-F5344CB8AC3E}">
        <p14:creationId xmlns:p14="http://schemas.microsoft.com/office/powerpoint/2010/main" val="1631888020"/>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gradFill>
            <a:gsLst>
              <a:gs pos="49000">
                <a:srgbClr val="263746"/>
              </a:gs>
              <a:gs pos="100000">
                <a:srgbClr val="1F212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972819" y="3243290"/>
            <a:ext cx="7024552" cy="769441"/>
          </a:xfrm>
          <a:prstGeom prst="rect">
            <a:avLst/>
          </a:prstGeom>
          <a:noFill/>
        </p:spPr>
        <p:txBody>
          <a:bodyPr wrap="square" rtlCol="0">
            <a:spAutoFit/>
          </a:bodyPr>
          <a:lstStyle/>
          <a:p>
            <a:r>
              <a:rPr lang="en-US" sz="4400" b="1" dirty="0" smtClean="0">
                <a:solidFill>
                  <a:schemeClr val="bg1"/>
                </a:solidFill>
                <a:latin typeface="Helvetica" charset="0"/>
                <a:ea typeface="Helvetica" charset="0"/>
                <a:cs typeface="Helvetica" charset="0"/>
              </a:rPr>
              <a:t>About HUB</a:t>
            </a:r>
            <a:endParaRPr lang="en-US" sz="4400" b="1" dirty="0">
              <a:solidFill>
                <a:schemeClr val="bg1"/>
              </a:solidFill>
              <a:latin typeface="Helvetica" charset="0"/>
              <a:ea typeface="Helvetica" charset="0"/>
              <a:cs typeface="Helvetica" charset="0"/>
            </a:endParaRP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5400000">
            <a:off x="4101273" y="-1219174"/>
            <a:ext cx="1217460" cy="7570887"/>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5400000">
            <a:off x="9135377" y="1137490"/>
            <a:ext cx="1217460" cy="2857563"/>
          </a:xfrm>
          <a:prstGeom prst="rect">
            <a:avLst/>
          </a:prstGeom>
        </p:spPr>
      </p:pic>
    </p:spTree>
    <p:extLst>
      <p:ext uri="{BB962C8B-B14F-4D97-AF65-F5344CB8AC3E}">
        <p14:creationId xmlns:p14="http://schemas.microsoft.com/office/powerpoint/2010/main" val="3762789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p:nvGrpSpPr>
        <p:grpSpPr>
          <a:xfrm>
            <a:off x="1224096" y="881916"/>
            <a:ext cx="9573645" cy="5274150"/>
            <a:chOff x="1010736" y="221516"/>
            <a:chExt cx="9573645" cy="527415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9266" y="417002"/>
              <a:ext cx="1944721" cy="1944723"/>
            </a:xfrm>
            <a:prstGeom prst="rect">
              <a:avLst/>
            </a:prstGeom>
          </p:spPr>
        </p:pic>
        <p:sp>
          <p:nvSpPr>
            <p:cNvPr id="9" name="TextBox 8"/>
            <p:cNvSpPr txBox="1"/>
            <p:nvPr/>
          </p:nvSpPr>
          <p:spPr>
            <a:xfrm>
              <a:off x="1010736" y="2047252"/>
              <a:ext cx="3154132" cy="738664"/>
            </a:xfrm>
            <a:prstGeom prst="rect">
              <a:avLst/>
            </a:prstGeom>
            <a:noFill/>
          </p:spPr>
          <p:txBody>
            <a:bodyPr wrap="square" rtlCol="0">
              <a:spAutoFit/>
            </a:bodyPr>
            <a:lstStyle/>
            <a:p>
              <a:pPr algn="ctr"/>
              <a:r>
                <a:rPr lang="en-US" sz="2400" b="1" dirty="0" smtClean="0">
                  <a:solidFill>
                    <a:schemeClr val="bg1"/>
                  </a:solidFill>
                  <a:latin typeface="+mj-lt"/>
                  <a:ea typeface="Helvetica" charset="0"/>
                  <a:cs typeface="Helvetica" charset="0"/>
                </a:rPr>
                <a:t>400+</a:t>
              </a:r>
              <a:r>
                <a:rPr lang="en-US" sz="2400" dirty="0" smtClean="0">
                  <a:solidFill>
                    <a:schemeClr val="bg1"/>
                  </a:solidFill>
                  <a:latin typeface="+mj-lt"/>
                  <a:ea typeface="Helvetica" charset="0"/>
                  <a:cs typeface="Helvetica" charset="0"/>
                </a:rPr>
                <a:t/>
              </a:r>
              <a:br>
                <a:rPr lang="en-US" sz="2400" dirty="0" smtClean="0">
                  <a:solidFill>
                    <a:schemeClr val="bg1"/>
                  </a:solidFill>
                  <a:latin typeface="+mj-lt"/>
                  <a:ea typeface="Helvetica" charset="0"/>
                  <a:cs typeface="Helvetica" charset="0"/>
                </a:rPr>
              </a:br>
              <a:r>
                <a:rPr lang="en-US" dirty="0" smtClean="0">
                  <a:solidFill>
                    <a:schemeClr val="bg1"/>
                  </a:solidFill>
                  <a:latin typeface="+mj-lt"/>
                  <a:ea typeface="Helvetica" charset="0"/>
                  <a:cs typeface="Helvetica" charset="0"/>
                </a:rPr>
                <a:t>locations in North America</a:t>
              </a:r>
              <a:endParaRPr lang="en-US" dirty="0">
                <a:solidFill>
                  <a:schemeClr val="bg1"/>
                </a:solidFill>
                <a:latin typeface="+mj-lt"/>
                <a:ea typeface="Helvetica" charset="0"/>
                <a:cs typeface="Helvetica"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5198" y="221516"/>
              <a:ext cx="1944721" cy="194472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6702" y="337100"/>
              <a:ext cx="1944721" cy="194472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9335" y="2927274"/>
              <a:ext cx="1944721" cy="1944723"/>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77669" y="2927275"/>
              <a:ext cx="1944721" cy="1944723"/>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56702" y="3052253"/>
              <a:ext cx="1944721" cy="1944723"/>
            </a:xfrm>
            <a:prstGeom prst="rect">
              <a:avLst/>
            </a:prstGeom>
          </p:spPr>
        </p:pic>
        <p:sp>
          <p:nvSpPr>
            <p:cNvPr id="21" name="TextBox 20"/>
            <p:cNvSpPr txBox="1"/>
            <p:nvPr/>
          </p:nvSpPr>
          <p:spPr>
            <a:xfrm>
              <a:off x="4282782" y="2130174"/>
              <a:ext cx="3154132" cy="738664"/>
            </a:xfrm>
            <a:prstGeom prst="rect">
              <a:avLst/>
            </a:prstGeom>
            <a:noFill/>
          </p:spPr>
          <p:txBody>
            <a:bodyPr wrap="square" rtlCol="0">
              <a:spAutoFit/>
            </a:bodyPr>
            <a:lstStyle/>
            <a:p>
              <a:pPr algn="ctr"/>
              <a:r>
                <a:rPr lang="en-US" sz="2400" b="1" dirty="0" smtClean="0">
                  <a:solidFill>
                    <a:schemeClr val="bg1"/>
                  </a:solidFill>
                  <a:latin typeface="+mj-lt"/>
                  <a:ea typeface="Helvetica" charset="0"/>
                  <a:cs typeface="Helvetica" charset="0"/>
                </a:rPr>
                <a:t>Top 5</a:t>
              </a:r>
              <a:r>
                <a:rPr lang="en-US" sz="2400" dirty="0" smtClean="0">
                  <a:solidFill>
                    <a:schemeClr val="bg1"/>
                  </a:solidFill>
                  <a:latin typeface="+mj-lt"/>
                  <a:ea typeface="Helvetica" charset="0"/>
                  <a:cs typeface="Helvetica" charset="0"/>
                </a:rPr>
                <a:t/>
              </a:r>
              <a:br>
                <a:rPr lang="en-US" sz="2400" dirty="0" smtClean="0">
                  <a:solidFill>
                    <a:schemeClr val="bg1"/>
                  </a:solidFill>
                  <a:latin typeface="+mj-lt"/>
                  <a:ea typeface="Helvetica" charset="0"/>
                  <a:cs typeface="Helvetica" charset="0"/>
                </a:rPr>
              </a:br>
              <a:r>
                <a:rPr lang="en-US" dirty="0" smtClean="0">
                  <a:solidFill>
                    <a:schemeClr val="bg1"/>
                  </a:solidFill>
                  <a:latin typeface="+mj-lt"/>
                  <a:ea typeface="Helvetica" charset="0"/>
                  <a:cs typeface="Helvetica" charset="0"/>
                </a:rPr>
                <a:t>Global Broker</a:t>
              </a:r>
              <a:endParaRPr lang="en-US" dirty="0">
                <a:solidFill>
                  <a:schemeClr val="bg1"/>
                </a:solidFill>
                <a:latin typeface="+mj-lt"/>
                <a:ea typeface="Helvetica" charset="0"/>
                <a:cs typeface="Helvetica" charset="0"/>
              </a:endParaRPr>
            </a:p>
          </p:txBody>
        </p:sp>
        <p:sp>
          <p:nvSpPr>
            <p:cNvPr id="22" name="TextBox 21"/>
            <p:cNvSpPr txBox="1"/>
            <p:nvPr/>
          </p:nvSpPr>
          <p:spPr>
            <a:xfrm>
              <a:off x="7430249" y="2071737"/>
              <a:ext cx="3154132" cy="738664"/>
            </a:xfrm>
            <a:prstGeom prst="rect">
              <a:avLst/>
            </a:prstGeom>
            <a:noFill/>
          </p:spPr>
          <p:txBody>
            <a:bodyPr wrap="square" rtlCol="0">
              <a:spAutoFit/>
            </a:bodyPr>
            <a:lstStyle/>
            <a:p>
              <a:pPr algn="ctr"/>
              <a:r>
                <a:rPr lang="en-US" sz="2400" b="1" dirty="0" smtClean="0">
                  <a:solidFill>
                    <a:schemeClr val="bg1"/>
                  </a:solidFill>
                  <a:latin typeface="+mj-lt"/>
                  <a:ea typeface="Helvetica" charset="0"/>
                  <a:cs typeface="Helvetica" charset="0"/>
                </a:rPr>
                <a:t>11,000+</a:t>
              </a:r>
              <a:r>
                <a:rPr lang="en-US" sz="2400" dirty="0" smtClean="0">
                  <a:solidFill>
                    <a:schemeClr val="bg1"/>
                  </a:solidFill>
                  <a:latin typeface="+mj-lt"/>
                  <a:ea typeface="Helvetica" charset="0"/>
                  <a:cs typeface="Helvetica" charset="0"/>
                </a:rPr>
                <a:t/>
              </a:r>
              <a:br>
                <a:rPr lang="en-US" sz="2400" dirty="0" smtClean="0">
                  <a:solidFill>
                    <a:schemeClr val="bg1"/>
                  </a:solidFill>
                  <a:latin typeface="+mj-lt"/>
                  <a:ea typeface="Helvetica" charset="0"/>
                  <a:cs typeface="Helvetica" charset="0"/>
                </a:rPr>
              </a:br>
              <a:r>
                <a:rPr lang="en-US" dirty="0" smtClean="0">
                  <a:solidFill>
                    <a:schemeClr val="bg1"/>
                  </a:solidFill>
                  <a:latin typeface="+mj-lt"/>
                  <a:ea typeface="Helvetica" charset="0"/>
                  <a:cs typeface="Helvetica" charset="0"/>
                </a:rPr>
                <a:t>employees</a:t>
              </a:r>
              <a:endParaRPr lang="en-US" dirty="0">
                <a:solidFill>
                  <a:schemeClr val="bg1"/>
                </a:solidFill>
                <a:latin typeface="+mj-lt"/>
                <a:ea typeface="Helvetica" charset="0"/>
                <a:cs typeface="Helvetica" charset="0"/>
              </a:endParaRPr>
            </a:p>
          </p:txBody>
        </p:sp>
        <p:sp>
          <p:nvSpPr>
            <p:cNvPr id="23" name="TextBox 22"/>
            <p:cNvSpPr txBox="1"/>
            <p:nvPr/>
          </p:nvSpPr>
          <p:spPr>
            <a:xfrm>
              <a:off x="1050634" y="4757002"/>
              <a:ext cx="3154132" cy="738664"/>
            </a:xfrm>
            <a:prstGeom prst="rect">
              <a:avLst/>
            </a:prstGeom>
            <a:noFill/>
          </p:spPr>
          <p:txBody>
            <a:bodyPr wrap="square" rtlCol="0">
              <a:spAutoFit/>
            </a:bodyPr>
            <a:lstStyle/>
            <a:p>
              <a:pPr algn="ctr"/>
              <a:r>
                <a:rPr lang="en-US" sz="2400" b="1" dirty="0" smtClean="0">
                  <a:solidFill>
                    <a:schemeClr val="bg1"/>
                  </a:solidFill>
                  <a:latin typeface="+mj-lt"/>
                  <a:ea typeface="Helvetica" charset="0"/>
                  <a:cs typeface="Helvetica" charset="0"/>
                </a:rPr>
                <a:t>1,000,000+</a:t>
              </a:r>
              <a:r>
                <a:rPr lang="en-US" sz="2400" dirty="0" smtClean="0">
                  <a:solidFill>
                    <a:schemeClr val="bg1"/>
                  </a:solidFill>
                  <a:latin typeface="+mj-lt"/>
                  <a:ea typeface="Helvetica" charset="0"/>
                  <a:cs typeface="Helvetica" charset="0"/>
                </a:rPr>
                <a:t/>
              </a:r>
              <a:br>
                <a:rPr lang="en-US" sz="2400" dirty="0" smtClean="0">
                  <a:solidFill>
                    <a:schemeClr val="bg1"/>
                  </a:solidFill>
                  <a:latin typeface="+mj-lt"/>
                  <a:ea typeface="Helvetica" charset="0"/>
                  <a:cs typeface="Helvetica" charset="0"/>
                </a:rPr>
              </a:br>
              <a:r>
                <a:rPr lang="en-US" dirty="0" smtClean="0">
                  <a:solidFill>
                    <a:schemeClr val="bg1"/>
                  </a:solidFill>
                  <a:latin typeface="+mj-lt"/>
                  <a:ea typeface="Helvetica" charset="0"/>
                  <a:cs typeface="Helvetica" charset="0"/>
                </a:rPr>
                <a:t>clients</a:t>
              </a:r>
              <a:endParaRPr lang="en-US" dirty="0">
                <a:solidFill>
                  <a:schemeClr val="bg1"/>
                </a:solidFill>
                <a:latin typeface="+mj-lt"/>
                <a:ea typeface="Helvetica" charset="0"/>
                <a:cs typeface="Helvetica" charset="0"/>
              </a:endParaRPr>
            </a:p>
          </p:txBody>
        </p:sp>
        <p:sp>
          <p:nvSpPr>
            <p:cNvPr id="24" name="TextBox 23"/>
            <p:cNvSpPr txBox="1"/>
            <p:nvPr/>
          </p:nvSpPr>
          <p:spPr>
            <a:xfrm>
              <a:off x="4341161" y="4627644"/>
              <a:ext cx="3154132" cy="738664"/>
            </a:xfrm>
            <a:prstGeom prst="rect">
              <a:avLst/>
            </a:prstGeom>
            <a:noFill/>
          </p:spPr>
          <p:txBody>
            <a:bodyPr wrap="square" rtlCol="0">
              <a:spAutoFit/>
            </a:bodyPr>
            <a:lstStyle/>
            <a:p>
              <a:pPr algn="ctr"/>
              <a:r>
                <a:rPr lang="en-US" sz="2400" b="1" dirty="0" smtClean="0">
                  <a:solidFill>
                    <a:schemeClr val="bg1"/>
                  </a:solidFill>
                  <a:latin typeface="+mj-lt"/>
                  <a:ea typeface="Helvetica" charset="0"/>
                  <a:cs typeface="Helvetica" charset="0"/>
                </a:rPr>
                <a:t>92%</a:t>
              </a:r>
              <a:r>
                <a:rPr lang="en-US" sz="2400" dirty="0" smtClean="0">
                  <a:solidFill>
                    <a:schemeClr val="bg1"/>
                  </a:solidFill>
                  <a:latin typeface="+mj-lt"/>
                  <a:ea typeface="Helvetica" charset="0"/>
                  <a:cs typeface="Helvetica" charset="0"/>
                </a:rPr>
                <a:t/>
              </a:r>
              <a:br>
                <a:rPr lang="en-US" sz="2400" dirty="0" smtClean="0">
                  <a:solidFill>
                    <a:schemeClr val="bg1"/>
                  </a:solidFill>
                  <a:latin typeface="+mj-lt"/>
                  <a:ea typeface="Helvetica" charset="0"/>
                  <a:cs typeface="Helvetica" charset="0"/>
                </a:rPr>
              </a:br>
              <a:r>
                <a:rPr lang="en-US" dirty="0" smtClean="0">
                  <a:solidFill>
                    <a:schemeClr val="bg1"/>
                  </a:solidFill>
                  <a:latin typeface="+mj-lt"/>
                  <a:ea typeface="Helvetica" charset="0"/>
                  <a:cs typeface="Helvetica" charset="0"/>
                </a:rPr>
                <a:t>client retention</a:t>
              </a:r>
              <a:endParaRPr lang="en-US" dirty="0">
                <a:solidFill>
                  <a:schemeClr val="bg1"/>
                </a:solidFill>
                <a:latin typeface="+mj-lt"/>
                <a:ea typeface="Helvetica" charset="0"/>
                <a:cs typeface="Helvetica" charset="0"/>
              </a:endParaRPr>
            </a:p>
          </p:txBody>
        </p:sp>
        <p:sp>
          <p:nvSpPr>
            <p:cNvPr id="25" name="TextBox 24"/>
            <p:cNvSpPr txBox="1"/>
            <p:nvPr/>
          </p:nvSpPr>
          <p:spPr>
            <a:xfrm>
              <a:off x="7343842" y="4672516"/>
              <a:ext cx="3154132" cy="738664"/>
            </a:xfrm>
            <a:prstGeom prst="rect">
              <a:avLst/>
            </a:prstGeom>
            <a:noFill/>
          </p:spPr>
          <p:txBody>
            <a:bodyPr wrap="square" rtlCol="0">
              <a:spAutoFit/>
            </a:bodyPr>
            <a:lstStyle/>
            <a:p>
              <a:pPr algn="ctr"/>
              <a:r>
                <a:rPr lang="en-US" sz="2400" b="1" dirty="0" smtClean="0">
                  <a:solidFill>
                    <a:schemeClr val="bg1"/>
                  </a:solidFill>
                  <a:latin typeface="+mj-lt"/>
                  <a:ea typeface="Helvetica" charset="0"/>
                  <a:cs typeface="Helvetica" charset="0"/>
                </a:rPr>
                <a:t>$12 Billion+</a:t>
              </a:r>
              <a:r>
                <a:rPr lang="en-US" sz="2400" dirty="0" smtClean="0">
                  <a:solidFill>
                    <a:schemeClr val="bg1"/>
                  </a:solidFill>
                  <a:latin typeface="+mj-lt"/>
                  <a:ea typeface="Helvetica" charset="0"/>
                  <a:cs typeface="Helvetica" charset="0"/>
                </a:rPr>
                <a:t/>
              </a:r>
              <a:br>
                <a:rPr lang="en-US" sz="2400" dirty="0" smtClean="0">
                  <a:solidFill>
                    <a:schemeClr val="bg1"/>
                  </a:solidFill>
                  <a:latin typeface="+mj-lt"/>
                  <a:ea typeface="Helvetica" charset="0"/>
                  <a:cs typeface="Helvetica" charset="0"/>
                </a:rPr>
              </a:br>
              <a:r>
                <a:rPr lang="en-US" dirty="0" smtClean="0">
                  <a:solidFill>
                    <a:schemeClr val="bg1"/>
                  </a:solidFill>
                  <a:latin typeface="+mj-lt"/>
                  <a:ea typeface="Helvetica" charset="0"/>
                  <a:cs typeface="Helvetica" charset="0"/>
                </a:rPr>
                <a:t>in premium</a:t>
              </a:r>
              <a:endParaRPr lang="en-US" dirty="0">
                <a:solidFill>
                  <a:schemeClr val="bg1"/>
                </a:solidFill>
                <a:latin typeface="+mj-lt"/>
                <a:ea typeface="Helvetica" charset="0"/>
                <a:cs typeface="Helvetica" charset="0"/>
              </a:endParaRPr>
            </a:p>
          </p:txBody>
        </p:sp>
      </p:grpSp>
      <p:sp>
        <p:nvSpPr>
          <p:cNvPr id="17" name="TextBox 16"/>
          <p:cNvSpPr txBox="1"/>
          <p:nvPr/>
        </p:nvSpPr>
        <p:spPr>
          <a:xfrm>
            <a:off x="388759" y="33153"/>
            <a:ext cx="7024552" cy="769441"/>
          </a:xfrm>
          <a:prstGeom prst="rect">
            <a:avLst/>
          </a:prstGeom>
          <a:noFill/>
        </p:spPr>
        <p:txBody>
          <a:bodyPr wrap="square" rtlCol="0">
            <a:spAutoFit/>
          </a:bodyPr>
          <a:lstStyle/>
          <a:p>
            <a:r>
              <a:rPr lang="en-US" sz="4400" b="1" dirty="0" smtClean="0">
                <a:solidFill>
                  <a:schemeClr val="bg1"/>
                </a:solidFill>
                <a:latin typeface="Helvetica" charset="0"/>
                <a:ea typeface="Helvetica" charset="0"/>
                <a:cs typeface="Helvetica" charset="0"/>
              </a:rPr>
              <a:t>About HUB</a:t>
            </a:r>
            <a:endParaRPr lang="en-US" sz="4400" b="1" dirty="0">
              <a:solidFill>
                <a:schemeClr val="bg1"/>
              </a:solidFill>
              <a:latin typeface="Helvetica" charset="0"/>
              <a:ea typeface="Helvetica" charset="0"/>
              <a:cs typeface="Helvetica" charset="0"/>
            </a:endParaRPr>
          </a:p>
        </p:txBody>
      </p:sp>
    </p:spTree>
    <p:extLst>
      <p:ext uri="{BB962C8B-B14F-4D97-AF65-F5344CB8AC3E}">
        <p14:creationId xmlns:p14="http://schemas.microsoft.com/office/powerpoint/2010/main" val="34610868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Employee Benefit Team</a:t>
            </a:r>
            <a:endParaRPr lang="en-US" dirty="0"/>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89437"/>
          <a:stretch/>
        </p:blipFill>
        <p:spPr bwMode="auto">
          <a:xfrm>
            <a:off x="600456" y="1161889"/>
            <a:ext cx="10744199" cy="598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62158"/>
          <a:stretch/>
        </p:blipFill>
        <p:spPr bwMode="auto">
          <a:xfrm>
            <a:off x="600456" y="4121624"/>
            <a:ext cx="10742612" cy="2145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1952" y="1609163"/>
            <a:ext cx="6428097" cy="2648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59078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456" y="408885"/>
            <a:ext cx="9821738" cy="671116"/>
          </a:xfrm>
        </p:spPr>
        <p:txBody>
          <a:bodyPr/>
          <a:lstStyle/>
          <a:p>
            <a:r>
              <a:rPr lang="en-US" dirty="0" smtClean="0"/>
              <a:t>Why are Employee Benefits Important to Your Business</a:t>
            </a:r>
            <a:endParaRPr lang="en-US" dirty="0"/>
          </a:p>
        </p:txBody>
      </p:sp>
      <p:sp>
        <p:nvSpPr>
          <p:cNvPr id="14" name="TextBox 13"/>
          <p:cNvSpPr txBox="1"/>
          <p:nvPr/>
        </p:nvSpPr>
        <p:spPr>
          <a:xfrm>
            <a:off x="698018" y="1083677"/>
            <a:ext cx="10657114" cy="3785652"/>
          </a:xfrm>
          <a:prstGeom prst="rect">
            <a:avLst/>
          </a:prstGeom>
          <a:noFill/>
        </p:spPr>
        <p:txBody>
          <a:bodyPr wrap="square" rtlCol="0">
            <a:spAutoFit/>
          </a:bodyPr>
          <a:lstStyle/>
          <a:p>
            <a:pPr>
              <a:lnSpc>
                <a:spcPct val="125000"/>
              </a:lnSpc>
              <a:spcAft>
                <a:spcPts val="600"/>
              </a:spcAft>
            </a:pPr>
            <a:r>
              <a:rPr lang="en-US" sz="2400" dirty="0" smtClean="0"/>
              <a:t>Why consider an Employee Benefits Program</a:t>
            </a:r>
            <a:endParaRPr lang="en-US" sz="2400" dirty="0" smtClean="0">
              <a:latin typeface="Arial" panose="020B0604020202020204" pitchFamily="34" charset="0"/>
              <a:cs typeface="Arial" panose="020B0604020202020204" pitchFamily="34" charset="0"/>
            </a:endParaRPr>
          </a:p>
          <a:p>
            <a:pPr marL="742950" lvl="1" indent="-285750">
              <a:lnSpc>
                <a:spcPct val="125000"/>
              </a:lnSpc>
              <a:spcAft>
                <a:spcPts val="600"/>
              </a:spcAft>
              <a:buFont typeface="Arial" panose="020B0604020202020204" pitchFamily="34" charset="0"/>
              <a:buChar char="•"/>
            </a:pPr>
            <a:r>
              <a:rPr lang="en-US" sz="2400" dirty="0" smtClean="0">
                <a:latin typeface="Arial" panose="020B0604020202020204" pitchFamily="34" charset="0"/>
                <a:cs typeface="Arial" panose="020B0604020202020204" pitchFamily="34" charset="0"/>
              </a:rPr>
              <a:t>Attracting and Retaining Key Talent</a:t>
            </a:r>
          </a:p>
          <a:p>
            <a:pPr marL="742950" lvl="1" indent="-285750">
              <a:lnSpc>
                <a:spcPct val="125000"/>
              </a:lnSpc>
              <a:spcAft>
                <a:spcPts val="600"/>
              </a:spcAft>
              <a:buFont typeface="Arial" panose="020B0604020202020204" pitchFamily="34" charset="0"/>
              <a:buChar char="•"/>
            </a:pPr>
            <a:r>
              <a:rPr lang="en-US" sz="2400" dirty="0" smtClean="0">
                <a:latin typeface="Arial" panose="020B0604020202020204" pitchFamily="34" charset="0"/>
                <a:cs typeface="Arial" panose="020B0604020202020204" pitchFamily="34" charset="0"/>
              </a:rPr>
              <a:t>Tax Effective Compensation</a:t>
            </a:r>
          </a:p>
          <a:p>
            <a:pPr marL="742950" lvl="1" indent="-285750">
              <a:lnSpc>
                <a:spcPct val="125000"/>
              </a:lnSpc>
              <a:spcAft>
                <a:spcPts val="600"/>
              </a:spcAft>
              <a:buFont typeface="Arial" panose="020B0604020202020204" pitchFamily="34" charset="0"/>
              <a:buChar char="•"/>
            </a:pPr>
            <a:r>
              <a:rPr lang="en-US" sz="2400" dirty="0" smtClean="0">
                <a:latin typeface="Arial" panose="020B0604020202020204" pitchFamily="34" charset="0"/>
                <a:cs typeface="Arial" panose="020B0604020202020204" pitchFamily="34" charset="0"/>
              </a:rPr>
              <a:t>Employee Goodwill</a:t>
            </a:r>
          </a:p>
          <a:p>
            <a:pPr marL="742950" lvl="1" indent="-285750">
              <a:lnSpc>
                <a:spcPct val="125000"/>
              </a:lnSpc>
              <a:spcAft>
                <a:spcPts val="600"/>
              </a:spcAft>
              <a:buFont typeface="Arial" panose="020B0604020202020204" pitchFamily="34" charset="0"/>
              <a:buChar char="•"/>
            </a:pPr>
            <a:r>
              <a:rPr lang="en-US" sz="2400" dirty="0" smtClean="0">
                <a:latin typeface="Arial" panose="020B0604020202020204" pitchFamily="34" charset="0"/>
                <a:cs typeface="Arial" panose="020B0604020202020204" pitchFamily="34" charset="0"/>
              </a:rPr>
              <a:t>Increase Morale </a:t>
            </a:r>
          </a:p>
          <a:p>
            <a:pPr lvl="2">
              <a:lnSpc>
                <a:spcPct val="125000"/>
              </a:lnSpc>
              <a:spcAft>
                <a:spcPts val="600"/>
              </a:spcAft>
            </a:pPr>
            <a:r>
              <a:rPr lang="en-US" sz="2400" dirty="0" smtClean="0">
                <a:latin typeface="Arial" panose="020B0604020202020204" pitchFamily="34" charset="0"/>
                <a:cs typeface="Arial" panose="020B0604020202020204" pitchFamily="34" charset="0"/>
              </a:rPr>
              <a:t>- Help employee stay motivated </a:t>
            </a:r>
          </a:p>
          <a:p>
            <a:pPr marL="742950" lvl="1" indent="-285750">
              <a:lnSpc>
                <a:spcPct val="125000"/>
              </a:lnSpc>
              <a:spcAft>
                <a:spcPts val="600"/>
              </a:spcAft>
              <a:buFont typeface="Arial" panose="020B0604020202020204" pitchFamily="34" charset="0"/>
              <a:buChar char="•"/>
            </a:pPr>
            <a:r>
              <a:rPr lang="en-US" sz="2400" dirty="0" smtClean="0">
                <a:latin typeface="Arial" panose="020B0604020202020204" pitchFamily="34" charset="0"/>
                <a:cs typeface="Arial" panose="020B0604020202020204" pitchFamily="34" charset="0"/>
              </a:rPr>
              <a:t>Healthier Employees </a:t>
            </a:r>
          </a:p>
        </p:txBody>
      </p:sp>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9982" y="5747897"/>
            <a:ext cx="3942018" cy="1110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1450" y="1781175"/>
            <a:ext cx="2914650" cy="2914650"/>
          </a:xfrm>
          <a:prstGeom prst="rect">
            <a:avLst/>
          </a:prstGeom>
        </p:spPr>
      </p:pic>
    </p:spTree>
    <p:extLst>
      <p:ext uri="{BB962C8B-B14F-4D97-AF65-F5344CB8AC3E}">
        <p14:creationId xmlns:p14="http://schemas.microsoft.com/office/powerpoint/2010/main" val="13817646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Average Spent on Benefits</a:t>
            </a:r>
            <a:endParaRPr lang="en-US" dirty="0"/>
          </a:p>
        </p:txBody>
      </p:sp>
      <p:graphicFrame>
        <p:nvGraphicFramePr>
          <p:cNvPr id="18" name="Chart Placeholder 17"/>
          <p:cNvGraphicFramePr>
            <a:graphicFrameLocks noGrp="1"/>
          </p:cNvGraphicFramePr>
          <p:nvPr>
            <p:ph type="chart" sz="quarter" idx="4294967295"/>
            <p:extLst/>
          </p:nvPr>
        </p:nvGraphicFramePr>
        <p:xfrm>
          <a:off x="3255453" y="1400169"/>
          <a:ext cx="4919662" cy="3314541"/>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p:cNvSpPr txBox="1"/>
          <p:nvPr/>
        </p:nvSpPr>
        <p:spPr>
          <a:xfrm>
            <a:off x="4930177" y="2401534"/>
            <a:ext cx="1635384" cy="861774"/>
          </a:xfrm>
          <a:prstGeom prst="rect">
            <a:avLst/>
          </a:prstGeom>
          <a:noFill/>
        </p:spPr>
        <p:txBody>
          <a:bodyPr wrap="none" rtlCol="0">
            <a:spAutoFit/>
          </a:bodyPr>
          <a:lstStyle/>
          <a:p>
            <a:pPr algn="ctr"/>
            <a:r>
              <a:rPr lang="en-US" sz="5000" b="1" dirty="0" smtClean="0">
                <a:solidFill>
                  <a:srgbClr val="263746"/>
                </a:solidFill>
                <a:latin typeface="Helvetica" charset="0"/>
                <a:ea typeface="Helvetica" charset="0"/>
                <a:cs typeface="Helvetica" charset="0"/>
              </a:rPr>
              <a:t>72.5</a:t>
            </a:r>
            <a:r>
              <a:rPr lang="en-US" b="1" dirty="0" smtClean="0">
                <a:solidFill>
                  <a:srgbClr val="263746"/>
                </a:solidFill>
                <a:latin typeface="Helvetica" charset="0"/>
                <a:ea typeface="Helvetica" charset="0"/>
                <a:cs typeface="Helvetica" charset="0"/>
              </a:rPr>
              <a:t>%</a:t>
            </a:r>
            <a:endParaRPr lang="en-US" b="1" dirty="0">
              <a:solidFill>
                <a:srgbClr val="263746"/>
              </a:solidFill>
              <a:latin typeface="Helvetica" charset="0"/>
              <a:ea typeface="Helvetica" charset="0"/>
              <a:cs typeface="Helvetica" charset="0"/>
            </a:endParaRPr>
          </a:p>
        </p:txBody>
      </p:sp>
      <p:sp>
        <p:nvSpPr>
          <p:cNvPr id="19" name="TextBox 18"/>
          <p:cNvSpPr txBox="1"/>
          <p:nvPr/>
        </p:nvSpPr>
        <p:spPr>
          <a:xfrm>
            <a:off x="4840409" y="3106305"/>
            <a:ext cx="1725152" cy="461665"/>
          </a:xfrm>
          <a:prstGeom prst="rect">
            <a:avLst/>
          </a:prstGeom>
          <a:noFill/>
        </p:spPr>
        <p:txBody>
          <a:bodyPr wrap="none" rtlCol="0">
            <a:spAutoFit/>
          </a:bodyPr>
          <a:lstStyle/>
          <a:p>
            <a:pPr algn="ctr"/>
            <a:r>
              <a:rPr lang="en-US" sz="2400" b="1" dirty="0" smtClean="0">
                <a:solidFill>
                  <a:srgbClr val="263746"/>
                </a:solidFill>
                <a:latin typeface="Helvetica" charset="0"/>
                <a:ea typeface="Helvetica" charset="0"/>
                <a:cs typeface="Helvetica" charset="0"/>
              </a:rPr>
              <a:t>employers</a:t>
            </a:r>
            <a:endParaRPr lang="en-US" sz="900" b="1" dirty="0">
              <a:solidFill>
                <a:srgbClr val="263746"/>
              </a:solidFill>
              <a:latin typeface="Helvetica" charset="0"/>
              <a:ea typeface="Helvetica" charset="0"/>
              <a:cs typeface="Helvetica" charset="0"/>
            </a:endParaRPr>
          </a:p>
        </p:txBody>
      </p:sp>
      <p:sp>
        <p:nvSpPr>
          <p:cNvPr id="9" name="TextBox 8"/>
          <p:cNvSpPr txBox="1"/>
          <p:nvPr/>
        </p:nvSpPr>
        <p:spPr>
          <a:xfrm>
            <a:off x="2085906" y="4689310"/>
            <a:ext cx="7413694" cy="461665"/>
          </a:xfrm>
          <a:prstGeom prst="rect">
            <a:avLst/>
          </a:prstGeom>
          <a:noFill/>
        </p:spPr>
        <p:txBody>
          <a:bodyPr wrap="square" rtlCol="0">
            <a:spAutoFit/>
          </a:bodyPr>
          <a:lstStyle/>
          <a:p>
            <a:pPr algn="ctr"/>
            <a:r>
              <a:rPr lang="en-US" sz="2400" b="1" dirty="0" smtClean="0">
                <a:solidFill>
                  <a:srgbClr val="263746"/>
                </a:solidFill>
                <a:latin typeface="Helvetica" charset="0"/>
                <a:ea typeface="Helvetica" charset="0"/>
                <a:cs typeface="Helvetica" charset="0"/>
              </a:rPr>
              <a:t>spend </a:t>
            </a:r>
            <a:r>
              <a:rPr lang="en-US" sz="2400" b="1" dirty="0" smtClean="0">
                <a:solidFill>
                  <a:srgbClr val="F0B937"/>
                </a:solidFill>
                <a:latin typeface="Helvetica" charset="0"/>
                <a:ea typeface="Helvetica" charset="0"/>
                <a:cs typeface="Helvetica" charset="0"/>
              </a:rPr>
              <a:t>more than 25% </a:t>
            </a:r>
            <a:r>
              <a:rPr lang="en-US" sz="2400" b="1" dirty="0" smtClean="0">
                <a:solidFill>
                  <a:srgbClr val="263746"/>
                </a:solidFill>
                <a:latin typeface="Helvetica" charset="0"/>
                <a:ea typeface="Helvetica" charset="0"/>
                <a:cs typeface="Helvetica" charset="0"/>
              </a:rPr>
              <a:t>of payroll on benefits</a:t>
            </a:r>
            <a:endParaRPr lang="en-US" sz="900" b="1" dirty="0">
              <a:solidFill>
                <a:srgbClr val="263746"/>
              </a:solidFill>
              <a:latin typeface="Helvetica" charset="0"/>
              <a:ea typeface="Helvetica" charset="0"/>
              <a:cs typeface="Helvetica" charset="0"/>
            </a:endParaRPr>
          </a:p>
        </p:txBody>
      </p:sp>
      <p:sp>
        <p:nvSpPr>
          <p:cNvPr id="11" name="TextBox 10"/>
          <p:cNvSpPr txBox="1"/>
          <p:nvPr/>
        </p:nvSpPr>
        <p:spPr>
          <a:xfrm>
            <a:off x="2098606" y="5214475"/>
            <a:ext cx="7413694" cy="461665"/>
          </a:xfrm>
          <a:prstGeom prst="rect">
            <a:avLst/>
          </a:prstGeom>
          <a:noFill/>
        </p:spPr>
        <p:txBody>
          <a:bodyPr wrap="square" rtlCol="0">
            <a:spAutoFit/>
          </a:bodyPr>
          <a:lstStyle/>
          <a:p>
            <a:pPr algn="ctr"/>
            <a:r>
              <a:rPr lang="en-US" sz="2400" dirty="0" smtClean="0">
                <a:solidFill>
                  <a:srgbClr val="263746"/>
                </a:solidFill>
                <a:latin typeface="Helvetica" charset="0"/>
                <a:ea typeface="Helvetica" charset="0"/>
                <a:cs typeface="Helvetica" charset="0"/>
              </a:rPr>
              <a:t>Are you getting </a:t>
            </a:r>
            <a:r>
              <a:rPr lang="en-US" sz="2400" b="1" dirty="0" smtClean="0">
                <a:solidFill>
                  <a:srgbClr val="F0B937"/>
                </a:solidFill>
                <a:latin typeface="Helvetica" charset="0"/>
                <a:ea typeface="Helvetica" charset="0"/>
                <a:cs typeface="Helvetica" charset="0"/>
              </a:rPr>
              <a:t>value</a:t>
            </a:r>
            <a:r>
              <a:rPr lang="en-US" sz="2400" dirty="0" smtClean="0">
                <a:solidFill>
                  <a:srgbClr val="263746"/>
                </a:solidFill>
                <a:latin typeface="Helvetica" charset="0"/>
                <a:ea typeface="Helvetica" charset="0"/>
                <a:cs typeface="Helvetica" charset="0"/>
              </a:rPr>
              <a:t> from your investment?</a:t>
            </a:r>
            <a:endParaRPr lang="en-US" sz="900" dirty="0">
              <a:solidFill>
                <a:srgbClr val="263746"/>
              </a:solidFill>
              <a:latin typeface="Helvetica" charset="0"/>
              <a:ea typeface="Helvetica" charset="0"/>
              <a:cs typeface="Helvetica" charset="0"/>
            </a:endParaRPr>
          </a:p>
        </p:txBody>
      </p:sp>
      <p:pic>
        <p:nvPicPr>
          <p:cNvPr id="1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6529" y="5585660"/>
            <a:ext cx="3942018" cy="1110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2691793"/>
      </p:ext>
    </p:extLst>
  </p:cSld>
  <p:clrMapOvr>
    <a:masterClrMapping/>
  </p:clrMapOvr>
  <p:transition spd="slow">
    <p:pu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444499" y="965200"/>
          <a:ext cx="8839200" cy="5892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en-US" dirty="0" smtClean="0"/>
              <a:t>Our Partnership</a:t>
            </a:r>
            <a:endParaRPr lang="en-US" dirty="0"/>
          </a:p>
        </p:txBody>
      </p:sp>
      <p:sp>
        <p:nvSpPr>
          <p:cNvPr id="7" name="TextBox 6"/>
          <p:cNvSpPr txBox="1"/>
          <p:nvPr/>
        </p:nvSpPr>
        <p:spPr>
          <a:xfrm>
            <a:off x="7581900" y="2918648"/>
            <a:ext cx="4064000" cy="2062103"/>
          </a:xfrm>
          <a:prstGeom prst="rect">
            <a:avLst/>
          </a:prstGeom>
          <a:noFill/>
        </p:spPr>
        <p:txBody>
          <a:bodyPr wrap="square" rtlCol="0">
            <a:spAutoFit/>
          </a:bodyPr>
          <a:lstStyle/>
          <a:p>
            <a:pPr algn="ctr"/>
            <a:r>
              <a:rPr lang="en-US" sz="3200" dirty="0" smtClean="0">
                <a:latin typeface="Helvetica" charset="0"/>
                <a:ea typeface="Helvetica" charset="0"/>
                <a:cs typeface="Helvetica" charset="0"/>
              </a:rPr>
              <a:t>We are </a:t>
            </a:r>
            <a:br>
              <a:rPr lang="en-US" sz="3200" dirty="0" smtClean="0">
                <a:latin typeface="Helvetica" charset="0"/>
                <a:ea typeface="Helvetica" charset="0"/>
                <a:cs typeface="Helvetica" charset="0"/>
              </a:rPr>
            </a:br>
            <a:r>
              <a:rPr lang="en-US" sz="3200" b="1" dirty="0" smtClean="0">
                <a:solidFill>
                  <a:srgbClr val="F0B937"/>
                </a:solidFill>
                <a:latin typeface="Helvetica" charset="0"/>
                <a:ea typeface="Helvetica" charset="0"/>
                <a:cs typeface="Helvetica" charset="0"/>
              </a:rPr>
              <a:t>fully independent </a:t>
            </a:r>
            <a:r>
              <a:rPr lang="en-US" sz="3200" dirty="0" smtClean="0">
                <a:latin typeface="Helvetica" charset="0"/>
                <a:ea typeface="Helvetica" charset="0"/>
                <a:cs typeface="Helvetica" charset="0"/>
              </a:rPr>
              <a:t>with complete access to the market</a:t>
            </a:r>
            <a:endParaRPr lang="en-US" sz="3200" dirty="0">
              <a:latin typeface="Helvetica" charset="0"/>
              <a:ea typeface="Helvetica" charset="0"/>
              <a:cs typeface="Helvetica" charset="0"/>
            </a:endParaRPr>
          </a:p>
        </p:txBody>
      </p:sp>
      <p:pic>
        <p:nvPicPr>
          <p:cNvPr id="3" name="Picture 2" descr="C:\Users\greg.johnson\Desktop\Logos\HUB-Wordmark-One-Colour-Dark-Blue-CMYK_hr.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6401" y="3500436"/>
            <a:ext cx="2743201" cy="8985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53294" y="5709295"/>
            <a:ext cx="3942018" cy="1110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9342810"/>
      </p:ext>
    </p:extLst>
  </p:cSld>
  <p:clrMapOvr>
    <a:masterClrMapping/>
  </p:clrMapOvr>
  <p:transition spd="slow">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Strategy</a:t>
            </a:r>
            <a:endParaRPr lang="en-US" dirty="0"/>
          </a:p>
        </p:txBody>
      </p:sp>
      <p:graphicFrame>
        <p:nvGraphicFramePr>
          <p:cNvPr id="5" name="Content Placeholder 3"/>
          <p:cNvGraphicFramePr>
            <a:graphicFrameLocks/>
          </p:cNvGraphicFramePr>
          <p:nvPr>
            <p:extLst/>
          </p:nvPr>
        </p:nvGraphicFramePr>
        <p:xfrm>
          <a:off x="905256" y="1387928"/>
          <a:ext cx="10181844" cy="44413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49982" y="5743827"/>
            <a:ext cx="3942018" cy="1110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7946879"/>
      </p:ext>
    </p:extLst>
  </p:cSld>
  <p:clrMapOvr>
    <a:masterClrMapping/>
  </p:clrMapOvr>
  <p:transition spd="slow">
    <p:push/>
  </p:transition>
  <p:timing>
    <p:tnLst>
      <p:par>
        <p:cTn id="1" dur="indefinite" restart="never" nodeType="tmRoot"/>
      </p:par>
    </p:tnLst>
  </p:timing>
</p:sld>
</file>

<file path=ppt/theme/theme1.xml><?xml version="1.0" encoding="utf-8"?>
<a:theme xmlns:a="http://schemas.openxmlformats.org/drawingml/2006/main" name="HUB-7609 HUB Template_2017-wide">
  <a:themeElements>
    <a:clrScheme name="HUB Colors">
      <a:dk1>
        <a:srgbClr val="263746"/>
      </a:dk1>
      <a:lt1>
        <a:srgbClr val="FFFFFF"/>
      </a:lt1>
      <a:dk2>
        <a:srgbClr val="44546A"/>
      </a:dk2>
      <a:lt2>
        <a:srgbClr val="F3F5F1"/>
      </a:lt2>
      <a:accent1>
        <a:srgbClr val="167BD4"/>
      </a:accent1>
      <a:accent2>
        <a:srgbClr val="DF264B"/>
      </a:accent2>
      <a:accent3>
        <a:srgbClr val="F0B937"/>
      </a:accent3>
      <a:accent4>
        <a:srgbClr val="44BC47"/>
      </a:accent4>
      <a:accent5>
        <a:srgbClr val="D9D9D9"/>
      </a:accent5>
      <a:accent6>
        <a:srgbClr val="263845"/>
      </a:accent6>
      <a:hlink>
        <a:srgbClr val="0678D5"/>
      </a:hlink>
      <a:folHlink>
        <a:srgbClr val="26374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1600" dirty="0">
            <a:latin typeface="Helvetica" charset="0"/>
            <a:ea typeface="Helvetica" charset="0"/>
            <a:cs typeface="Helvetica" charset="0"/>
          </a:defRPr>
        </a:defPPr>
      </a:lstStyle>
    </a:txDef>
  </a:objectDefaults>
  <a:extraClrSchemeLst/>
  <a:extLst>
    <a:ext uri="{05A4C25C-085E-4340-85A3-A5531E510DB2}">
      <thm15:themeFamily xmlns:thm15="http://schemas.microsoft.com/office/thememl/2012/main" name="HUB-7609 HUB Template_2017-wide" id="{BDEA47C7-4740-2643-A38E-C5DA31673022}" vid="{28699769-3FC1-2641-9740-BEF621D15AE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TemplateUrl xmlns="http://schemas.microsoft.com/sharepoint/v3" xsi:nil="true"/>
    <_SourceUrl xmlns="http://schemas.microsoft.com/sharepoint/v3" xsi:nil="true"/>
    <xd_ProgID xmlns="http://schemas.microsoft.com/sharepoint/v3" xsi:nil="true"/>
    <Order xmlns="http://schemas.microsoft.com/sharepoint/v3">14300</Order>
    <_SharedFileIndex xmlns="http://schemas.microsoft.com/sharepoint/v3" xsi:nil="true"/>
    <MetaInfo xmlns="http://schemas.microsoft.com/sharepoint/v3" xsi:nil="true"/>
    <ContentTypeId xmlns="http://schemas.microsoft.com/sharepoint/v3">0x01010051A9BEED1BE3D4468B8DE440C3259B35</ContentTypeId>
    <InstanceID xmlns="http://schemas.microsoft.com/sharepoint/v3" xsi:nil="true"/>
    <Description0 xmlns="538f3f39-b3a9-4d1f-88af-0486707b853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1A9BEED1BE3D4468B8DE440C3259B35" ma:contentTypeVersion="4" ma:contentTypeDescription="Create a new document." ma:contentTypeScope="" ma:versionID="fb5138e7266da3e2c5a56a8674d09d12">
  <xsd:schema xmlns:xsd="http://www.w3.org/2001/XMLSchema" xmlns:xs="http://www.w3.org/2001/XMLSchema" xmlns:p="http://schemas.microsoft.com/office/2006/metadata/properties" xmlns:ns1="http://schemas.microsoft.com/sharepoint/v3" xmlns:ns2="538f3f39-b3a9-4d1f-88af-0486707b8538" xmlns:ns3="90708abc-dfb2-4e5c-a734-9aa0542404f1" targetNamespace="http://schemas.microsoft.com/office/2006/metadata/properties" ma:root="true" ma:fieldsID="185aa8a70da7ce97a753ce117cde8913" ns1:_="" ns2:_="" ns3:_="">
    <xsd:import namespace="http://schemas.microsoft.com/sharepoint/v3"/>
    <xsd:import namespace="538f3f39-b3a9-4d1f-88af-0486707b8538"/>
    <xsd:import namespace="90708abc-dfb2-4e5c-a734-9aa0542404f1"/>
    <xsd:element name="properties">
      <xsd:complexType>
        <xsd:sequence>
          <xsd:element name="documentManagement">
            <xsd:complexType>
              <xsd:all>
                <xsd:element ref="ns1:_ModerationComments" minOccurs="0"/>
                <xsd:element ref="ns1:File_x0020_Type" minOccurs="0"/>
                <xsd:element ref="ns1:HTML_x0020_File_x0020_Type" minOccurs="0"/>
                <xsd:element ref="ns1:_SourceUrl" minOccurs="0"/>
                <xsd:element ref="ns1:_SharedFileIndex" minOccurs="0"/>
                <xsd:element ref="ns2:Description0" minOccurs="0"/>
                <xsd:element ref="ns1:ContentTypeId" minOccurs="0"/>
                <xsd:element ref="ns1:TemplateUrl" minOccurs="0"/>
                <xsd:element ref="ns1:xd_ProgID" minOccurs="0"/>
                <xsd:element ref="ns1:xd_Signature" minOccurs="0"/>
                <xsd:element ref="ns1:ID" minOccurs="0"/>
                <xsd:element ref="ns1:Author" minOccurs="0"/>
                <xsd:element ref="ns1:Editor" minOccurs="0"/>
                <xsd:element ref="ns1:_HasCopyDestinations" minOccurs="0"/>
                <xsd:element ref="ns1:_CopySource" minOccurs="0"/>
                <xsd:element ref="ns1:_ModerationStatus" minOccurs="0"/>
                <xsd:element ref="ns1:FileRef" minOccurs="0"/>
                <xsd:element ref="ns1:FileDirRef" minOccurs="0"/>
                <xsd:element ref="ns1:Last_x0020_Modified" minOccurs="0"/>
                <xsd:element ref="ns1:Created_x0020_Date" minOccurs="0"/>
                <xsd:element ref="ns1:File_x0020_Size" minOccurs="0"/>
                <xsd:element ref="ns1:FSObjType" minOccurs="0"/>
                <xsd:element ref="ns1:CheckedOutUserId" minOccurs="0"/>
                <xsd:element ref="ns1:IsCheckedoutToLocal" minOccurs="0"/>
                <xsd:element ref="ns1:CheckoutUser" minOccurs="0"/>
                <xsd:element ref="ns1:UniqueId" minOccurs="0"/>
                <xsd:element ref="ns1:ProgId" minOccurs="0"/>
                <xsd:element ref="ns1:ScopeId" minOccurs="0"/>
                <xsd:element ref="ns1:VirusStatus" minOccurs="0"/>
                <xsd:element ref="ns1:CheckedOutTitle" minOccurs="0"/>
                <xsd:element ref="ns1:_CheckinComment" minOccurs="0"/>
                <xsd:element ref="ns1:MetaInfo" minOccurs="0"/>
                <xsd:element ref="ns1:_Level" minOccurs="0"/>
                <xsd:element ref="ns1:_IsCurrentVersion" minOccurs="0"/>
                <xsd:element ref="ns1:owshiddenversion" minOccurs="0"/>
                <xsd:element ref="ns1:_UIVersion" minOccurs="0"/>
                <xsd:element ref="ns1:_UIVersionString" minOccurs="0"/>
                <xsd:element ref="ns1:InstanceID" minOccurs="0"/>
                <xsd:element ref="ns1:Order" minOccurs="0"/>
                <xsd:element ref="ns1:GUID" minOccurs="0"/>
                <xsd:element ref="ns1:WorkflowVersion" minOccurs="0"/>
                <xsd:element ref="ns1:WorkflowInstanceID" minOccurs="0"/>
                <xsd:element ref="ns1:ParentVersionString" minOccurs="0"/>
                <xsd:element ref="ns1:ParentLeafName"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ModerationComments" ma:index="0" nillable="true" ma:displayName="Approver Comments" ma:hidden="true" ma:internalName="_ModerationComments" ma:readOnly="true">
      <xsd:simpleType>
        <xsd:restriction base="dms:Note"/>
      </xsd:simpleType>
    </xsd:element>
    <xsd:element name="File_x0020_Type" ma:index="4" nillable="true" ma:displayName="File Type" ma:hidden="true" ma:internalName="File_x0020_Type" ma:readOnly="true">
      <xsd:simpleType>
        <xsd:restriction base="dms:Text"/>
      </xsd:simpleType>
    </xsd:element>
    <xsd:element name="HTML_x0020_File_x0020_Type" ma:index="5" nillable="true" ma:displayName="HTML File Type" ma:hidden="true" ma:internalName="HTML_x0020_File_x0020_Type" ma:readOnly="true">
      <xsd:simpleType>
        <xsd:restriction base="dms:Text"/>
      </xsd:simpleType>
    </xsd:element>
    <xsd:element name="_SourceUrl" ma:index="6" nillable="true" ma:displayName="Source Url" ma:hidden="true" ma:internalName="_SourceUrl">
      <xsd:simpleType>
        <xsd:restriction base="dms:Text"/>
      </xsd:simpleType>
    </xsd:element>
    <xsd:element name="_SharedFileIndex" ma:index="7" nillable="true" ma:displayName="Shared File Index" ma:hidden="true" ma:internalName="_SharedFileIndex">
      <xsd:simpleType>
        <xsd:restriction base="dms:Text"/>
      </xsd:simpleType>
    </xsd:element>
    <xsd:element name="ContentTypeId" ma:index="10" nillable="true" ma:displayName="Content Type ID" ma:hidden="true" ma:internalName="ContentTypeId" ma:readOnly="true">
      <xsd:simpleType>
        <xsd:restriction base="dms:Unknown"/>
      </xsd:simpleType>
    </xsd:element>
    <xsd:element name="TemplateUrl" ma:index="11" nillable="true" ma:displayName="Template Link" ma:hidden="true" ma:internalName="TemplateUrl">
      <xsd:simpleType>
        <xsd:restriction base="dms:Text"/>
      </xsd:simpleType>
    </xsd:element>
    <xsd:element name="xd_ProgID" ma:index="12" nillable="true" ma:displayName="Html File Link" ma:hidden="true" ma:internalName="xd_ProgID">
      <xsd:simpleType>
        <xsd:restriction base="dms:Text"/>
      </xsd:simpleType>
    </xsd:element>
    <xsd:element name="xd_Signature" ma:index="13" nillable="true" ma:displayName="Is Signed" ma:hidden="true" ma:internalName="xd_Signature" ma:readOnly="true">
      <xsd:simpleType>
        <xsd:restriction base="dms:Boolean"/>
      </xsd:simpleType>
    </xsd:element>
    <xsd:element name="ID" ma:index="14" nillable="true" ma:displayName="ID" ma:internalName="ID" ma:readOnly="true">
      <xsd:simpleType>
        <xsd:restriction base="dms:Unknown"/>
      </xsd:simpleType>
    </xsd:element>
    <xsd:element name="Author" ma:index="17" nillable="true" ma:displayName="Created By" ma:list="UserInfo" ma:internalName="Author"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 ma:index="19" nillable="true" ma:displayName="Modified By" ma:list="UserInfo" ma:internalName="Editor"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HasCopyDestinations" ma:index="20" nillable="true" ma:displayName="Has Copy Destinations" ma:hidden="true" ma:internalName="_HasCopyDestinations" ma:readOnly="true">
      <xsd:simpleType>
        <xsd:restriction base="dms:Boolean"/>
      </xsd:simpleType>
    </xsd:element>
    <xsd:element name="_CopySource" ma:index="21" nillable="true" ma:displayName="Copy Source" ma:internalName="_CopySource" ma:readOnly="true">
      <xsd:simpleType>
        <xsd:restriction base="dms:Text"/>
      </xsd:simpleType>
    </xsd:element>
    <xsd:element name="_ModerationStatus" ma:index="22" nillable="true" ma:displayName="Approval Status" ma:default="0" ma:hidden="true" ma:internalName="_ModerationStatus" ma:readOnly="true">
      <xsd:simpleType>
        <xsd:restriction base="dms:Unknown"/>
      </xsd:simpleType>
    </xsd:element>
    <xsd:element name="FileRef" ma:index="23" nillable="true" ma:displayName="URL Path" ma:hidden="true" ma:list="Docs" ma:internalName="FileRef" ma:readOnly="true" ma:showField="FullUrl">
      <xsd:simpleType>
        <xsd:restriction base="dms:Lookup"/>
      </xsd:simpleType>
    </xsd:element>
    <xsd:element name="FileDirRef" ma:index="24" nillable="true" ma:displayName="Path" ma:hidden="true" ma:list="Docs" ma:internalName="FileDirRef" ma:readOnly="true" ma:showField="DirName">
      <xsd:simpleType>
        <xsd:restriction base="dms:Lookup"/>
      </xsd:simpleType>
    </xsd:element>
    <xsd:element name="Last_x0020_Modified" ma:index="25" nillable="true" ma:displayName="Modified" ma:format="TRUE" ma:hidden="true" ma:list="Docs" ma:internalName="Last_x0020_Modified" ma:readOnly="true" ma:showField="TimeLastModified">
      <xsd:simpleType>
        <xsd:restriction base="dms:Lookup"/>
      </xsd:simpleType>
    </xsd:element>
    <xsd:element name="Created_x0020_Date" ma:index="26" nillable="true" ma:displayName="Created" ma:format="TRUE" ma:hidden="true" ma:list="Docs" ma:internalName="Created_x0020_Date" ma:readOnly="true" ma:showField="TimeCreated">
      <xsd:simpleType>
        <xsd:restriction base="dms:Lookup"/>
      </xsd:simpleType>
    </xsd:element>
    <xsd:element name="File_x0020_Size" ma:index="27" nillable="true" ma:displayName="File Size" ma:format="TRUE" ma:hidden="true" ma:list="Docs" ma:internalName="File_x0020_Size" ma:readOnly="true" ma:showField="SizeInKB">
      <xsd:simpleType>
        <xsd:restriction base="dms:Lookup"/>
      </xsd:simpleType>
    </xsd:element>
    <xsd:element name="FSObjType" ma:index="28" nillable="true" ma:displayName="Item Type" ma:hidden="true" ma:list="Docs" ma:internalName="FSObjType" ma:readOnly="true" ma:showField="FSType">
      <xsd:simpleType>
        <xsd:restriction base="dms:Lookup"/>
      </xsd:simpleType>
    </xsd:element>
    <xsd:element name="CheckedOutUserId" ma:index="30" nillable="true" ma:displayName="ID of the User who has the item Checked Out" ma:hidden="true" ma:list="Docs" ma:internalName="CheckedOutUserId" ma:readOnly="true" ma:showField="CheckoutUserId">
      <xsd:simpleType>
        <xsd:restriction base="dms:Lookup"/>
      </xsd:simpleType>
    </xsd:element>
    <xsd:element name="IsCheckedoutToLocal" ma:index="31" nillable="true" ma:displayName="Is Checked out to local" ma:hidden="true" ma:list="Docs" ma:internalName="IsCheckedoutToLocal" ma:readOnly="true" ma:showField="IsCheckoutToLocal">
      <xsd:simpleType>
        <xsd:restriction base="dms:Lookup"/>
      </xsd:simpleType>
    </xsd:element>
    <xsd:element name="CheckoutUser" ma:index="32" nillable="true" ma:displayName="Checked Out To" ma:list="UserInfo" ma:internalName="CheckoutUser"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UniqueId" ma:index="33" nillable="true" ma:displayName="Unique Id" ma:hidden="true" ma:list="Docs" ma:internalName="UniqueId" ma:readOnly="true" ma:showField="UniqueId">
      <xsd:simpleType>
        <xsd:restriction base="dms:Lookup"/>
      </xsd:simpleType>
    </xsd:element>
    <xsd:element name="ProgId" ma:index="34" nillable="true" ma:displayName="ProgId" ma:hidden="true" ma:list="Docs" ma:internalName="ProgId" ma:readOnly="true" ma:showField="ProgId">
      <xsd:simpleType>
        <xsd:restriction base="dms:Lookup"/>
      </xsd:simpleType>
    </xsd:element>
    <xsd:element name="ScopeId" ma:index="35" nillable="true" ma:displayName="ScopeId" ma:hidden="true" ma:list="Docs" ma:internalName="ScopeId" ma:readOnly="true" ma:showField="ScopeId">
      <xsd:simpleType>
        <xsd:restriction base="dms:Lookup"/>
      </xsd:simpleType>
    </xsd:element>
    <xsd:element name="VirusStatus" ma:index="36" nillable="true" ma:displayName="Virus Status" ma:format="TRUE" ma:hidden="true" ma:list="Docs" ma:internalName="VirusStatus" ma:readOnly="true" ma:showField="Size">
      <xsd:simpleType>
        <xsd:restriction base="dms:Lookup"/>
      </xsd:simpleType>
    </xsd:element>
    <xsd:element name="CheckedOutTitle" ma:index="37" nillable="true" ma:displayName="Checked Out To" ma:format="TRUE" ma:hidden="true" ma:list="Docs" ma:internalName="CheckedOutTitle" ma:readOnly="true" ma:showField="CheckedOutTitle">
      <xsd:simpleType>
        <xsd:restriction base="dms:Lookup"/>
      </xsd:simpleType>
    </xsd:element>
    <xsd:element name="_CheckinComment" ma:index="38" nillable="true" ma:displayName="Check In Comment" ma:format="TRUE" ma:list="Docs" ma:internalName="_CheckinComment" ma:readOnly="true" ma:showField="CheckinComment">
      <xsd:simpleType>
        <xsd:restriction base="dms:Lookup"/>
      </xsd:simpleType>
    </xsd:element>
    <xsd:element name="MetaInfo" ma:index="49" nillable="true" ma:displayName="Property Bag" ma:hidden="true" ma:list="Docs" ma:internalName="MetaInfo" ma:showField="MetaInfo">
      <xsd:simpleType>
        <xsd:restriction base="dms:Lookup"/>
      </xsd:simpleType>
    </xsd:element>
    <xsd:element name="_Level" ma:index="50" nillable="true" ma:displayName="Level" ma:hidden="true" ma:internalName="_Level" ma:readOnly="true">
      <xsd:simpleType>
        <xsd:restriction base="dms:Unknown"/>
      </xsd:simpleType>
    </xsd:element>
    <xsd:element name="_IsCurrentVersion" ma:index="51" nillable="true" ma:displayName="Is Current Version" ma:hidden="true" ma:internalName="_IsCurrentVersion" ma:readOnly="true">
      <xsd:simpleType>
        <xsd:restriction base="dms:Boolean"/>
      </xsd:simpleType>
    </xsd:element>
    <xsd:element name="owshiddenversion" ma:index="55" nillable="true" ma:displayName="owshiddenversion" ma:hidden="true" ma:internalName="owshiddenversion" ma:readOnly="true">
      <xsd:simpleType>
        <xsd:restriction base="dms:Unknown"/>
      </xsd:simpleType>
    </xsd:element>
    <xsd:element name="_UIVersion" ma:index="56" nillable="true" ma:displayName="UI Version" ma:hidden="true" ma:internalName="_UIVersion" ma:readOnly="true">
      <xsd:simpleType>
        <xsd:restriction base="dms:Unknown"/>
      </xsd:simpleType>
    </xsd:element>
    <xsd:element name="_UIVersionString" ma:index="57" nillable="true" ma:displayName="Version" ma:internalName="_UIVersionString" ma:readOnly="true">
      <xsd:simpleType>
        <xsd:restriction base="dms:Text"/>
      </xsd:simpleType>
    </xsd:element>
    <xsd:element name="InstanceID" ma:index="58" nillable="true" ma:displayName="Instance ID" ma:hidden="true" ma:internalName="InstanceID" ma:readOnly="true">
      <xsd:simpleType>
        <xsd:restriction base="dms:Unknown"/>
      </xsd:simpleType>
    </xsd:element>
    <xsd:element name="Order" ma:index="59" nillable="true" ma:displayName="Order" ma:hidden="true" ma:internalName="Order">
      <xsd:simpleType>
        <xsd:restriction base="dms:Number"/>
      </xsd:simpleType>
    </xsd:element>
    <xsd:element name="GUID" ma:index="60" nillable="true" ma:displayName="GUID" ma:hidden="true" ma:internalName="GUID" ma:readOnly="true">
      <xsd:simpleType>
        <xsd:restriction base="dms:Unknown"/>
      </xsd:simpleType>
    </xsd:element>
    <xsd:element name="WorkflowVersion" ma:index="61" nillable="true" ma:displayName="Workflow Version" ma:hidden="true" ma:internalName="WorkflowVersion" ma:readOnly="true">
      <xsd:simpleType>
        <xsd:restriction base="dms:Unknown"/>
      </xsd:simpleType>
    </xsd:element>
    <xsd:element name="WorkflowInstanceID" ma:index="62" nillable="true" ma:displayName="Workflow Instance ID" ma:hidden="true" ma:internalName="WorkflowInstanceID" ma:readOnly="true">
      <xsd:simpleType>
        <xsd:restriction base="dms:Unknown"/>
      </xsd:simpleType>
    </xsd:element>
    <xsd:element name="ParentVersionString" ma:index="63" nillable="true" ma:displayName="Source Version (Converted Document)" ma:hidden="true" ma:list="Docs" ma:internalName="ParentVersionString" ma:readOnly="true" ma:showField="ParentVersionString">
      <xsd:simpleType>
        <xsd:restriction base="dms:Lookup"/>
      </xsd:simpleType>
    </xsd:element>
    <xsd:element name="ParentLeafName" ma:index="64" nillable="true" ma:displayName="Source Name (Converted Document)" ma:hidden="true" ma:list="Docs" ma:internalName="ParentLeafName" ma:readOnly="true" ma:showField="ParentLeafName">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538f3f39-b3a9-4d1f-88af-0486707b8538" elementFormDefault="qualified">
    <xsd:import namespace="http://schemas.microsoft.com/office/2006/documentManagement/types"/>
    <xsd:import namespace="http://schemas.microsoft.com/office/infopath/2007/PartnerControls"/>
    <xsd:element name="Description0" ma:index="9" nillable="true" ma:displayName="Description" ma:internalName="Description0">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0708abc-dfb2-4e5c-a734-9aa0542404f1" elementFormDefault="qualified">
    <xsd:import namespace="http://schemas.microsoft.com/office/2006/documentManagement/types"/>
    <xsd:import namespace="http://schemas.microsoft.com/office/infopath/2007/PartnerControls"/>
    <xsd:element name="SharedWithUsers" ma:index="67"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8"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FB717F-1373-4DC3-AB47-459FB37C61B4}">
  <ds:schemaRefs>
    <ds:schemaRef ds:uri="http://purl.org/dc/elements/1.1/"/>
    <ds:schemaRef ds:uri="http://schemas.microsoft.com/office/2006/metadata/properties"/>
    <ds:schemaRef ds:uri="http://schemas.microsoft.com/sharepoint/v3"/>
    <ds:schemaRef ds:uri="http://purl.org/dc/terms/"/>
    <ds:schemaRef ds:uri="90708abc-dfb2-4e5c-a734-9aa0542404f1"/>
    <ds:schemaRef ds:uri="http://schemas.microsoft.com/office/2006/documentManagement/types"/>
    <ds:schemaRef ds:uri="538f3f39-b3a9-4d1f-88af-0486707b8538"/>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D81A015B-CCDB-4D3F-AF2E-F9DCA3F862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38f3f39-b3a9-4d1f-88af-0486707b8538"/>
    <ds:schemaRef ds:uri="90708abc-dfb2-4e5c-a734-9aa0542404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BA9011C-D8E7-4DB7-85BF-EA019FE7C6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HUB-7609 HUB Template_2017-wide</Template>
  <TotalTime>1986</TotalTime>
  <Words>3259</Words>
  <Application>Microsoft Office PowerPoint</Application>
  <PresentationFormat>Widescreen</PresentationFormat>
  <Paragraphs>287</Paragraphs>
  <Slides>20</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Gotham Book</vt:lpstr>
      <vt:lpstr>Helvetica</vt:lpstr>
      <vt:lpstr>Helvetica Light</vt:lpstr>
      <vt:lpstr>Times New Roman</vt:lpstr>
      <vt:lpstr>HUB-7609 HUB Template_2017-wide</vt:lpstr>
      <vt:lpstr>For the Members of Travel Nunavut Group Benefit Solutions Leanne Willie Employee Benefit Consultant HUB International Insurance Brokers Winnipeg, MB Office  </vt:lpstr>
      <vt:lpstr>PowerPoint Presentation</vt:lpstr>
      <vt:lpstr>PowerPoint Presentation</vt:lpstr>
      <vt:lpstr>PowerPoint Presentation</vt:lpstr>
      <vt:lpstr>Our Employee Benefit Team</vt:lpstr>
      <vt:lpstr>Why are Employee Benefits Important to Your Business</vt:lpstr>
      <vt:lpstr>Average Spent on Benefits</vt:lpstr>
      <vt:lpstr>Our Partnership</vt:lpstr>
      <vt:lpstr>Benefits Strategy</vt:lpstr>
      <vt:lpstr>Managing Risk</vt:lpstr>
      <vt:lpstr>The Basic: Typical Employee Benefits Program </vt:lpstr>
      <vt:lpstr>The Basic: Other Benefits </vt:lpstr>
      <vt:lpstr>How is the Cost of a Benefit Plan is determined</vt:lpstr>
      <vt:lpstr>HUB Complete for Small Business</vt:lpstr>
      <vt:lpstr>PowerPoint Presentation</vt:lpstr>
      <vt:lpstr>HUB Complete for Small Business www.hubinternational.com/hubcompletebenefits </vt:lpstr>
      <vt:lpstr>Employee Benefits for Groups with Existing Coverage</vt:lpstr>
      <vt:lpstr>Take This To-GO</vt:lpstr>
      <vt:lpstr>Questions</vt:lpstr>
      <vt:lpstr>PowerPoint Presentation</vt:lpstr>
    </vt:vector>
  </TitlesOfParts>
  <Company>HUB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edit Master slide title here.</dc:title>
  <dc:creator>Gospo, Nancy</dc:creator>
  <cp:lastModifiedBy>Willie, Leanne</cp:lastModifiedBy>
  <cp:revision>156</cp:revision>
  <cp:lastPrinted>2019-05-15T20:01:43Z</cp:lastPrinted>
  <dcterms:created xsi:type="dcterms:W3CDTF">2017-01-06T16:33:04Z</dcterms:created>
  <dcterms:modified xsi:type="dcterms:W3CDTF">2019-10-25T15:31:12Z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0x010100CAAEE9F92C15254282103E7956A2B7D1</vt:lpwstr>
  </property>
</Properties>
</file>