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18"/>
  </p:notesMasterIdLst>
  <p:handoutMasterIdLst>
    <p:handoutMasterId r:id="rId19"/>
  </p:handoutMasterIdLst>
  <p:sldIdLst>
    <p:sldId id="294" r:id="rId5"/>
    <p:sldId id="323" r:id="rId6"/>
    <p:sldId id="316" r:id="rId7"/>
    <p:sldId id="299" r:id="rId8"/>
    <p:sldId id="352" r:id="rId9"/>
    <p:sldId id="324" r:id="rId10"/>
    <p:sldId id="347" r:id="rId11"/>
    <p:sldId id="335" r:id="rId12"/>
    <p:sldId id="348" r:id="rId13"/>
    <p:sldId id="349" r:id="rId14"/>
    <p:sldId id="353" r:id="rId15"/>
    <p:sldId id="321" r:id="rId16"/>
    <p:sldId id="354" r:id="rId17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e Reid" initials="J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B7E2"/>
    <a:srgbClr val="59B4E1"/>
    <a:srgbClr val="32A2DA"/>
    <a:srgbClr val="C2E3F4"/>
    <a:srgbClr val="ADDAF1"/>
    <a:srgbClr val="AAD9F0"/>
    <a:srgbClr val="E2F2FA"/>
    <a:srgbClr val="CAE7F6"/>
    <a:srgbClr val="91CDEB"/>
    <a:srgbClr val="E7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31" autoAdjust="0"/>
  </p:normalViewPr>
  <p:slideViewPr>
    <p:cSldViewPr snapToGrid="0" snapToObjects="1">
      <p:cViewPr varScale="1">
        <p:scale>
          <a:sx n="54" d="100"/>
          <a:sy n="54" d="100"/>
        </p:scale>
        <p:origin x="131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C15CAB2-AD32-4D07-ACCF-28FD130AF159}" type="datetimeFigureOut">
              <a:rPr lang="en-CA" smtClean="0"/>
              <a:t>25/10/2019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D8D0E20-17F1-4B64-9A03-EE05E973BC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588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65DBAEB-051B-444E-A9D3-12F6D7E1E904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E5ECA1D-F126-48FF-A1C0-5EF6013ADD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3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b="1" dirty="0"/>
              <a:t>COMPENSATION</a:t>
            </a:r>
          </a:p>
          <a:p>
            <a:pPr defTabSz="933237">
              <a:defRPr/>
            </a:pPr>
            <a:r>
              <a:rPr lang="en-US" dirty="0"/>
              <a:t>Business development organizations and business registration offices instruct you to register with the WSCC to operate in the North.</a:t>
            </a:r>
          </a:p>
          <a:p>
            <a:pPr defTabSz="933237">
              <a:defRPr/>
            </a:pPr>
            <a:r>
              <a:rPr lang="en-US" dirty="0"/>
              <a:t>Registration with the WSCC is something almost all employers know about. </a:t>
            </a:r>
          </a:p>
          <a:p>
            <a:pPr defTabSz="933237">
              <a:defRPr/>
            </a:pPr>
            <a:endParaRPr lang="en-US" dirty="0"/>
          </a:p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You know that if you have employees, you must have a registration, and </a:t>
            </a:r>
          </a:p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You should know that if you do not have employees that there is a personal optional coverage you can opt for to cover yourself, as business owners are not automatically covered. </a:t>
            </a:r>
          </a:p>
          <a:p>
            <a:pPr defTabSz="933237">
              <a:defRPr/>
            </a:pPr>
            <a:endParaRPr lang="en-US" dirty="0"/>
          </a:p>
          <a:p>
            <a:r>
              <a:rPr lang="en-US" dirty="0"/>
              <a:t>That registration and the assessments employers pay is the insurance side of our business and fall under the requirements of the </a:t>
            </a:r>
            <a:r>
              <a:rPr lang="en-US" i="1" dirty="0"/>
              <a:t>Workers’ Compensation Act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SAFETY</a:t>
            </a:r>
          </a:p>
          <a:p>
            <a:r>
              <a:rPr lang="en-US" dirty="0"/>
              <a:t>On the other hand, everyone operating a business, whether or not they have employees, or use volunteers, or get together for a weekend project with a crew of friends, must be aware of and adhere to requirements under the territories’ </a:t>
            </a:r>
            <a:r>
              <a:rPr lang="en-US" i="1" dirty="0"/>
              <a:t>Safety Act </a:t>
            </a:r>
            <a:r>
              <a:rPr lang="en-US" dirty="0"/>
              <a:t>or the </a:t>
            </a:r>
            <a:r>
              <a:rPr lang="en-US" i="1" dirty="0"/>
              <a:t>Mine Health and Safety Act, </a:t>
            </a:r>
            <a:r>
              <a:rPr lang="en-US" dirty="0"/>
              <a:t>or Federal safety legislation, depending on the nature of the work you do and where you do it. </a:t>
            </a:r>
          </a:p>
          <a:p>
            <a:endParaRPr lang="en-US" dirty="0"/>
          </a:p>
          <a:p>
            <a:r>
              <a:rPr lang="en-US" dirty="0"/>
              <a:t>No matter the work or location, there is safety legislation that applies, and as a business operator, it is your responsibility to know which do.</a:t>
            </a:r>
          </a:p>
          <a:p>
            <a:endParaRPr lang="en-US" dirty="0"/>
          </a:p>
          <a:p>
            <a:r>
              <a:rPr lang="en-US" b="1" dirty="0"/>
              <a:t>REGULATION AND SERVICE</a:t>
            </a:r>
          </a:p>
          <a:p>
            <a:r>
              <a:rPr lang="en-US" dirty="0"/>
              <a:t>As the agency that administers and enforces these different regulations. </a:t>
            </a:r>
          </a:p>
          <a:p>
            <a:r>
              <a:rPr lang="en-US" dirty="0"/>
              <a:t>We look for compliance. Safety Officers inspect workplaces and investigate incidents.</a:t>
            </a:r>
          </a:p>
          <a:p>
            <a:r>
              <a:rPr lang="en-US" dirty="0"/>
              <a:t>They issue orders and look for corrective actions when they identify hazards an inadequate controls.</a:t>
            </a:r>
          </a:p>
          <a:p>
            <a:endParaRPr lang="en-US" dirty="0"/>
          </a:p>
          <a:p>
            <a:r>
              <a:rPr lang="en-US" dirty="0"/>
              <a:t>We also provide information and tools to help you meet your legislative requirements.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Online services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Reporting processes and forms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WSCC OHS App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Codes of Practice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Guides and Templates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Safety Officers and Specialists you can ask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ECA1D-F126-48FF-A1C0-5EF6013ADD9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06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</a:t>
            </a:r>
            <a:r>
              <a:rPr lang="en-US" baseline="0" dirty="0" smtClean="0"/>
              <a:t> employer must report any injuries that occur that 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ECA1D-F126-48FF-A1C0-5EF6013ADD9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72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ECA1D-F126-48FF-A1C0-5EF6013ADD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54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Process 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ECA1D-F126-48FF-A1C0-5EF6013ADD9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3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Medical/First</a:t>
            </a:r>
            <a:r>
              <a:rPr lang="en-US" baseline="0" dirty="0" smtClean="0"/>
              <a:t> Aid</a:t>
            </a:r>
          </a:p>
          <a:p>
            <a:r>
              <a:rPr lang="en-US" baseline="0" dirty="0" smtClean="0"/>
              <a:t>Employer contact is important. May get fined for not reporting information</a:t>
            </a:r>
          </a:p>
          <a:p>
            <a:r>
              <a:rPr lang="en-US" dirty="0"/>
              <a:t>Also responsible under the WCA to provide the worker with transportation to the nearest health </a:t>
            </a:r>
            <a:r>
              <a:rPr lang="en-US" dirty="0" err="1"/>
              <a:t>centre</a:t>
            </a:r>
            <a:endParaRPr lang="en-US" dirty="0"/>
          </a:p>
          <a:p>
            <a:r>
              <a:rPr lang="en-US" dirty="0"/>
              <a:t>3 days from becoming aware of the injury to complete and submit the paperwork to the WSCC</a:t>
            </a:r>
          </a:p>
          <a:p>
            <a:r>
              <a:rPr lang="en-US" dirty="0"/>
              <a:t>Right now this is the pdf fillable form that needs to be completed by the employer or designate (**) employer determines what that looks like. Make provisions for absences. </a:t>
            </a:r>
          </a:p>
          <a:p>
            <a:r>
              <a:rPr lang="en-US" dirty="0"/>
              <a:t>If need help, call the WSCC. </a:t>
            </a:r>
          </a:p>
          <a:p>
            <a:r>
              <a:rPr lang="en-US" b="1" u="sng" dirty="0"/>
              <a:t>FAQ </a:t>
            </a:r>
            <a:endParaRPr lang="en-US" dirty="0"/>
          </a:p>
          <a:p>
            <a:r>
              <a:rPr lang="en-US" dirty="0"/>
              <a:t>Disputing-Do you think there is any reason why we shouldn’t accept? </a:t>
            </a:r>
          </a:p>
          <a:p>
            <a:r>
              <a:rPr lang="en-US" dirty="0"/>
              <a:t>DOB and SIN</a:t>
            </a:r>
          </a:p>
          <a:p>
            <a:r>
              <a:rPr lang="en-US" dirty="0"/>
              <a:t>Description of incident </a:t>
            </a:r>
          </a:p>
          <a:p>
            <a:r>
              <a:rPr lang="en-US" dirty="0"/>
              <a:t>Give a copy to the worker </a:t>
            </a:r>
          </a:p>
          <a:p>
            <a:r>
              <a:rPr lang="en-US" dirty="0"/>
              <a:t>Paying worker for missed time. </a:t>
            </a:r>
          </a:p>
          <a:p>
            <a:r>
              <a:rPr lang="en-US" dirty="0"/>
              <a:t>Wage Information</a:t>
            </a:r>
          </a:p>
          <a:p>
            <a:endParaRPr lang="en-US" dirty="0"/>
          </a:p>
          <a:p>
            <a:r>
              <a:rPr lang="en-US" dirty="0"/>
              <a:t>Including information about your reporting procedure in your initial orientation. Discuss at tailgate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ECA1D-F126-48FF-A1C0-5EF6013ADD9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63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</a:t>
            </a:r>
            <a:r>
              <a:rPr lang="en-US" baseline="0" dirty="0" smtClean="0"/>
              <a:t> be completed to receive compensation payments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ECA1D-F126-48FF-A1C0-5EF6013ADD9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95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ECA1D-F126-48FF-A1C0-5EF6013ADD9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9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075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5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CD3D-38C4-4F7D-AD01-13128485B134}" type="datetimeFigureOut">
              <a:rPr lang="en-CA" smtClean="0"/>
              <a:t>25/10/2019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6DA-59B9-44C9-8795-F7EF44DEEBF3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CD3D-38C4-4F7D-AD01-13128485B134}" type="datetimeFigureOut">
              <a:rPr lang="en-CA" smtClean="0"/>
              <a:t>25/10/2019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6DA-59B9-44C9-8795-F7EF44DEEBF3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CD3D-38C4-4F7D-AD01-13128485B134}" type="datetimeFigureOut">
              <a:rPr lang="en-CA" smtClean="0"/>
              <a:t>25/10/2019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6DA-59B9-44C9-8795-F7EF44DEEBF3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074" y="274638"/>
            <a:ext cx="7705725" cy="11017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074" y="1647826"/>
            <a:ext cx="7705725" cy="42481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CD3D-38C4-4F7D-AD01-13128485B134}" type="datetimeFigureOut">
              <a:rPr lang="en-CA" smtClean="0"/>
              <a:t>25/10/2019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6DA-59B9-44C9-8795-F7EF44DEEBF3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CD3D-38C4-4F7D-AD01-13128485B134}" type="datetimeFigureOut">
              <a:rPr lang="en-CA" smtClean="0"/>
              <a:t>25/10/2019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6DA-59B9-44C9-8795-F7EF44DEEBF3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CD3D-38C4-4F7D-AD01-13128485B134}" type="datetimeFigureOut">
              <a:rPr lang="en-CA" smtClean="0"/>
              <a:t>25/10/2019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6DA-59B9-44C9-8795-F7EF44DEEBF3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CD3D-38C4-4F7D-AD01-13128485B134}" type="datetimeFigureOut">
              <a:rPr lang="en-CA" smtClean="0"/>
              <a:t>25/10/2019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6DA-59B9-44C9-8795-F7EF44DEEBF3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CD3D-38C4-4F7D-AD01-13128485B134}" type="datetimeFigureOut">
              <a:rPr lang="en-CA" smtClean="0"/>
              <a:t>25/10/2019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6DA-59B9-44C9-8795-F7EF44DEEBF3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CD3D-38C4-4F7D-AD01-13128485B134}" type="datetimeFigureOut">
              <a:rPr lang="en-CA" smtClean="0"/>
              <a:t>25/10/2019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6DA-59B9-44C9-8795-F7EF44DEEBF3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CD3D-38C4-4F7D-AD01-13128485B134}" type="datetimeFigureOut">
              <a:rPr lang="en-CA" smtClean="0"/>
              <a:t>25/10/2019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6DA-59B9-44C9-8795-F7EF44DEEBF3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CD3D-38C4-4F7D-AD01-13128485B134}" type="datetimeFigureOut">
              <a:rPr lang="en-CA" smtClean="0"/>
              <a:t>25/10/2019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6DA-59B9-44C9-8795-F7EF44DEEBF3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7CD3D-38C4-4F7D-AD01-13128485B134}" type="datetimeFigureOut">
              <a:rPr lang="en-CA" smtClean="0"/>
              <a:t>25/10/2019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796DA-59B9-44C9-8795-F7EF44DEEBF3}" type="slidenum">
              <a:rPr lang="en-CA" smtClean="0"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wscc.nt.ca/occupational-health-safety/ohs-information/incident-reporting-requirements" TargetMode="Externa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950" y="15875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2019 Travel Nunavut AGM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45506" y="1285875"/>
            <a:ext cx="5729288" cy="429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Workers report of injury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Worker does not need to provide employer a copy</a:t>
            </a:r>
          </a:p>
          <a:p>
            <a:r>
              <a:rPr lang="en-US" dirty="0" smtClean="0"/>
              <a:t>WSCC can complete it with the worker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Certificate of Compliance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Why is this step necessary? </a:t>
            </a:r>
          </a:p>
          <a:p>
            <a:pPr marL="0" indent="0">
              <a:buNone/>
            </a:pPr>
            <a:endParaRPr lang="en-CA" sz="1400" dirty="0" smtClean="0"/>
          </a:p>
          <a:p>
            <a:pPr marL="0" indent="0">
              <a:buNone/>
            </a:pPr>
            <a:r>
              <a:rPr lang="en-US" sz="2400" b="1" dirty="0" smtClean="0"/>
              <a:t>NUNAVUT CONSOLIDATION </a:t>
            </a:r>
            <a:r>
              <a:rPr lang="en-US" sz="2400" b="1" dirty="0"/>
              <a:t>OF HAMLETS ACT 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112</a:t>
            </a:r>
            <a:r>
              <a:rPr lang="en-US" sz="2400" b="1" dirty="0"/>
              <a:t>.</a:t>
            </a:r>
            <a:r>
              <a:rPr lang="en-US" sz="2400" dirty="0"/>
              <a:t> No business </a:t>
            </a:r>
            <a:r>
              <a:rPr lang="en-US" sz="2400" dirty="0" smtClean="0"/>
              <a:t>license </a:t>
            </a:r>
            <a:r>
              <a:rPr lang="en-US" sz="2400" dirty="0"/>
              <a:t>shall be issued by a municipal corporation unless the application is accompanied by a certificate in a form prescribed by regulation stating that the business is in compliance with the Workers' Compensation Act.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76388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074" y="274637"/>
            <a:ext cx="7705725" cy="156845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Questions</a:t>
            </a:r>
            <a:r>
              <a:rPr lang="en-US" sz="4800" dirty="0" smtClean="0"/>
              <a:t>? </a:t>
            </a:r>
            <a:br>
              <a:rPr lang="en-US" sz="4800" dirty="0" smtClean="0"/>
            </a:br>
            <a:r>
              <a:rPr lang="en-US" sz="4800" dirty="0" err="1" smtClean="0"/>
              <a:t>Apiqutiqaqpisiit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66936" y="1843089"/>
            <a:ext cx="5333999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Thank You</a:t>
            </a:r>
            <a:br>
              <a:rPr lang="en-CA" dirty="0" smtClean="0"/>
            </a:br>
            <a:r>
              <a:rPr lang="en-CA" dirty="0" err="1" smtClean="0"/>
              <a:t>Nakurmiik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00236" y="1485900"/>
            <a:ext cx="5867399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WSCC GOALS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together to eliminate workplace injuries and incidents</a:t>
            </a:r>
          </a:p>
          <a:p>
            <a:r>
              <a:rPr lang="en-US" dirty="0" smtClean="0"/>
              <a:t>Collaborate to increase safety awareness</a:t>
            </a:r>
          </a:p>
          <a:p>
            <a:r>
              <a:rPr lang="en-US" dirty="0" smtClean="0"/>
              <a:t>Provide valuable information in a timely manner</a:t>
            </a:r>
          </a:p>
          <a:p>
            <a:r>
              <a:rPr lang="en-US" dirty="0" smtClean="0"/>
              <a:t>Provide support to injured workers and facilitate effective return to work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00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WSCC’s Role in Worker Safety and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spcBef>
                <a:spcPts val="300"/>
              </a:spcBef>
              <a:buNone/>
            </a:pPr>
            <a:r>
              <a:rPr lang="en-US" sz="2200" dirty="0"/>
              <a:t>The WSCC has two businesses under one roof.</a:t>
            </a:r>
          </a:p>
          <a:p>
            <a:pPr marL="1314450" lvl="2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200" dirty="0"/>
              <a:t>Workers’ Compensation</a:t>
            </a:r>
          </a:p>
          <a:p>
            <a:pPr lvl="3">
              <a:spcBef>
                <a:spcPts val="300"/>
              </a:spcBef>
            </a:pPr>
            <a:r>
              <a:rPr lang="en-US" sz="2200" i="1" dirty="0"/>
              <a:t>Workers’ Compensation Act</a:t>
            </a:r>
          </a:p>
          <a:p>
            <a:pPr lvl="3">
              <a:spcBef>
                <a:spcPts val="300"/>
              </a:spcBef>
            </a:pPr>
            <a:r>
              <a:rPr lang="en-US" sz="2200" dirty="0"/>
              <a:t>Any business with employees working in the Territory must register.</a:t>
            </a:r>
          </a:p>
          <a:p>
            <a:pPr lvl="3">
              <a:spcBef>
                <a:spcPts val="300"/>
              </a:spcBef>
            </a:pPr>
            <a:r>
              <a:rPr lang="en-US" sz="2200" dirty="0"/>
              <a:t>Businesses pay assessments based on their payroll</a:t>
            </a:r>
            <a:br>
              <a:rPr lang="en-US" sz="2200" dirty="0"/>
            </a:br>
            <a:endParaRPr lang="en-US" sz="2200" dirty="0"/>
          </a:p>
          <a:p>
            <a:pPr marL="1314450" lvl="2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200" dirty="0"/>
              <a:t>Workplace Health and Safety</a:t>
            </a:r>
          </a:p>
          <a:p>
            <a:pPr lvl="3">
              <a:spcBef>
                <a:spcPts val="300"/>
              </a:spcBef>
            </a:pPr>
            <a:r>
              <a:rPr lang="en-US" sz="2200" i="1" dirty="0"/>
              <a:t>Safety Act  </a:t>
            </a:r>
            <a:r>
              <a:rPr lang="en-US" sz="2200" dirty="0"/>
              <a:t>and the Occupational Health and Safety Regulations</a:t>
            </a:r>
          </a:p>
          <a:p>
            <a:pPr lvl="3">
              <a:spcBef>
                <a:spcPts val="300"/>
              </a:spcBef>
            </a:pPr>
            <a:r>
              <a:rPr lang="en-US" sz="2200" i="1" dirty="0"/>
              <a:t>Mine Health and Safety 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074" y="274637"/>
            <a:ext cx="7705725" cy="2196713"/>
          </a:xfrm>
        </p:spPr>
        <p:txBody>
          <a:bodyPr>
            <a:normAutofit/>
          </a:bodyPr>
          <a:lstStyle/>
          <a:p>
            <a:r>
              <a:rPr lang="en-US" dirty="0" smtClean="0"/>
              <a:t>Accidents Causing Serious Bodily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074" y="2347784"/>
            <a:ext cx="7705725" cy="35481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"accident causing serious bodily injury" means an accident at a work site that </a:t>
            </a:r>
          </a:p>
          <a:p>
            <a:pPr marL="0" indent="0">
              <a:buNone/>
            </a:pPr>
            <a:r>
              <a:rPr lang="en-US" dirty="0"/>
              <a:t>(a) causes or could reasonably be expected to cause the death of an individual, or </a:t>
            </a:r>
          </a:p>
          <a:p>
            <a:pPr marL="0" indent="0">
              <a:buNone/>
            </a:pPr>
            <a:r>
              <a:rPr lang="en-US" dirty="0"/>
              <a:t>(b) requires an individual to be admitted to a hospital as an in-patient for a period of 24 hours or more </a:t>
            </a:r>
          </a:p>
        </p:txBody>
      </p:sp>
    </p:spTree>
    <p:extLst>
      <p:ext uri="{BB962C8B-B14F-4D97-AF65-F5344CB8AC3E}">
        <p14:creationId xmlns:p14="http://schemas.microsoft.com/office/powerpoint/2010/main" val="23854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of Accidents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213567"/>
              </p:ext>
            </p:extLst>
          </p:nvPr>
        </p:nvGraphicFramePr>
        <p:xfrm>
          <a:off x="1173307" y="1376344"/>
          <a:ext cx="3282661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Acrobat Document" r:id="rId3" imgW="5829199" imgH="7543800" progId="AcroExch.Document.7">
                  <p:embed/>
                </p:oleObj>
              </mc:Choice>
              <mc:Fallback>
                <p:oleObj name="Acrobat Document" r:id="rId3" imgW="5829199" imgH="75438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307" y="1376344"/>
                        <a:ext cx="3282661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829300" y="2038350"/>
            <a:ext cx="2540858" cy="197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hlinkClick r:id="rId5"/>
              </a:rPr>
              <a:t>Employer Report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8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Reports of unsafe work and </a:t>
            </a:r>
            <a:r>
              <a:rPr lang="en-US" dirty="0" smtClean="0"/>
              <a:t>Complaints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OSH Inspector will respond to all </a:t>
            </a:r>
            <a:r>
              <a:rPr lang="en-US" dirty="0" smtClean="0"/>
              <a:t>complaints of unsafe work</a:t>
            </a:r>
            <a:endParaRPr lang="en-US" dirty="0" smtClean="0"/>
          </a:p>
          <a:p>
            <a:r>
              <a:rPr lang="en-US" dirty="0" smtClean="0"/>
              <a:t>Complaints may come via public, workers, etc.</a:t>
            </a:r>
          </a:p>
          <a:p>
            <a:r>
              <a:rPr lang="en-US" dirty="0" smtClean="0"/>
              <a:t>Phone, e-mail, WSCC Connect.</a:t>
            </a:r>
          </a:p>
          <a:p>
            <a:r>
              <a:rPr lang="en-US" dirty="0" smtClean="0"/>
              <a:t>Will probably result in Inspection report.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44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Claims Process</a:t>
            </a:r>
            <a:endParaRPr lang="en-US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299030"/>
              </p:ext>
            </p:extLst>
          </p:nvPr>
        </p:nvGraphicFramePr>
        <p:xfrm>
          <a:off x="1025525" y="2079625"/>
          <a:ext cx="7845425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Visio" r:id="rId4" imgW="7025617" imgH="1110456" progId="Visio.Drawing.11">
                  <p:embed/>
                </p:oleObj>
              </mc:Choice>
              <mc:Fallback>
                <p:oleObj name="Visio" r:id="rId4" imgW="7025617" imgH="11104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2079625"/>
                        <a:ext cx="7845425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1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Injury reporting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Legislative requirement</a:t>
            </a:r>
          </a:p>
          <a:p>
            <a:r>
              <a:rPr lang="en-US" dirty="0" smtClean="0"/>
              <a:t>Employers report of incident:</a:t>
            </a:r>
            <a:endParaRPr lang="en-US" dirty="0"/>
          </a:p>
          <a:p>
            <a:pPr lvl="1"/>
            <a:r>
              <a:rPr lang="en-US" dirty="0" smtClean="0"/>
              <a:t>Complete within 3 days of being aware of incident</a:t>
            </a:r>
          </a:p>
          <a:p>
            <a:pPr lvl="1"/>
            <a:r>
              <a:rPr lang="en-US" dirty="0" smtClean="0"/>
              <a:t>Provide a copy to the worker</a:t>
            </a:r>
          </a:p>
          <a:p>
            <a:r>
              <a:rPr lang="en-US" dirty="0" smtClean="0"/>
              <a:t>Have and Know your procedure:</a:t>
            </a:r>
          </a:p>
          <a:p>
            <a:pPr lvl="1"/>
            <a:r>
              <a:rPr lang="en-US" dirty="0"/>
              <a:t>Who completes the report?</a:t>
            </a:r>
          </a:p>
          <a:p>
            <a:pPr lvl="1"/>
            <a:r>
              <a:rPr lang="en-US" dirty="0"/>
              <a:t>Who sends it to WSCC?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Penalties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Employers </a:t>
            </a:r>
            <a:r>
              <a:rPr lang="en-US" dirty="0"/>
              <a:t>who do not submit a </a:t>
            </a:r>
            <a:r>
              <a:rPr lang="en-US" dirty="0" smtClean="0"/>
              <a:t>completed  </a:t>
            </a:r>
            <a:r>
              <a:rPr lang="en-US" dirty="0"/>
              <a:t>form or respond to </a:t>
            </a:r>
            <a:r>
              <a:rPr lang="en-US" dirty="0" smtClean="0"/>
              <a:t>requests </a:t>
            </a:r>
            <a:r>
              <a:rPr lang="en-US" dirty="0"/>
              <a:t>for information are subject to reporting penalties as follows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250 for the first or second failure in a 12-month period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500 for the third or fourth failure in a 12-month period; and </a:t>
            </a:r>
            <a:endParaRPr lang="en-US" dirty="0" smtClean="0"/>
          </a:p>
          <a:p>
            <a:pPr lvl="1"/>
            <a:r>
              <a:rPr lang="en-US" dirty="0" smtClean="0"/>
              <a:t>$</a:t>
            </a:r>
            <a:r>
              <a:rPr lang="en-US" dirty="0"/>
              <a:t>1000 for the fifth or any subsequent failure in a 12-month period.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_x0020_Due_x003a_ xmlns="08a81061-1114-4584-8134-e17faec9868f">2019-04-02T06:00:00+00:00</Review_x0020_Due_x003a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65F1CDDEF24248B5EFE49AAB80ED5D" ma:contentTypeVersion="2" ma:contentTypeDescription="Create a new document." ma:contentTypeScope="" ma:versionID="682011d3a4b56db00be4261646cbe262">
  <xsd:schema xmlns:xsd="http://www.w3.org/2001/XMLSchema" xmlns:xs="http://www.w3.org/2001/XMLSchema" xmlns:p="http://schemas.microsoft.com/office/2006/metadata/properties" xmlns:ns2="08a81061-1114-4584-8134-e17faec9868f" targetNamespace="http://schemas.microsoft.com/office/2006/metadata/properties" ma:root="true" ma:fieldsID="d0157a85690353cf1947b675ee371d02" ns2:_="">
    <xsd:import namespace="08a81061-1114-4584-8134-e17faec9868f"/>
    <xsd:element name="properties">
      <xsd:complexType>
        <xsd:sequence>
          <xsd:element name="documentManagement">
            <xsd:complexType>
              <xsd:all>
                <xsd:element ref="ns2:Review_x0020_Due_x003a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81061-1114-4584-8134-e17faec9868f" elementFormDefault="qualified">
    <xsd:import namespace="http://schemas.microsoft.com/office/2006/documentManagement/types"/>
    <xsd:import namespace="http://schemas.microsoft.com/office/infopath/2007/PartnerControls"/>
    <xsd:element name="Review_x0020_Due_x003a_" ma:index="8" ma:displayName="Review Due:" ma:format="DateOnly" ma:internalName="Review_x0020_Due_x003a_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D11997-0AB0-44AA-9DEB-243C8FE0AC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509879-98D2-412F-AB92-E3BC8DFD8FC9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08a81061-1114-4584-8134-e17faec9868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52CB2EF-D532-4EB6-A08E-47BE32F7C4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a81061-1114-4584-8134-e17faec986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822</Words>
  <Application>Microsoft Office PowerPoint</Application>
  <PresentationFormat>On-screen Show (4:3)</PresentationFormat>
  <Paragraphs>101</Paragraphs>
  <Slides>13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Custom Design</vt:lpstr>
      <vt:lpstr>Acrobat Document</vt:lpstr>
      <vt:lpstr>Visio</vt:lpstr>
      <vt:lpstr>2019 Travel Nunavut AGM</vt:lpstr>
      <vt:lpstr>WSCC GOALS</vt:lpstr>
      <vt:lpstr>WSCC’s Role in Worker Safety and Care</vt:lpstr>
      <vt:lpstr>Accidents Causing Serious Bodily Injury</vt:lpstr>
      <vt:lpstr>Reporting of Accidents</vt:lpstr>
      <vt:lpstr>Reports of unsafe work and Complaints</vt:lpstr>
      <vt:lpstr>Claims Process</vt:lpstr>
      <vt:lpstr>Injury reporting</vt:lpstr>
      <vt:lpstr>Penalties</vt:lpstr>
      <vt:lpstr>Workers report of injury</vt:lpstr>
      <vt:lpstr>Certificate of Compliance </vt:lpstr>
      <vt:lpstr>Questions?  Apiqutiqaqpisiit?</vt:lpstr>
      <vt:lpstr>Thank You Nakurmiik </vt:lpstr>
    </vt:vector>
  </TitlesOfParts>
  <Company>Outcrop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 Allerston</dc:creator>
  <cp:lastModifiedBy>Stephen Johnson</cp:lastModifiedBy>
  <cp:revision>111</cp:revision>
  <dcterms:created xsi:type="dcterms:W3CDTF">2013-08-15T19:30:23Z</dcterms:created>
  <dcterms:modified xsi:type="dcterms:W3CDTF">2019-10-25T19:44:26Z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0x0101005E65F1CDDEF24248B5EFE49AAB80ED5D</vt:lpwstr>
  </property>
</Properties>
</file>